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cs-CZ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8" autoAdjust="0"/>
  </p:normalViewPr>
  <p:slideViewPr>
    <p:cSldViewPr>
      <p:cViewPr>
        <p:scale>
          <a:sx n="20" d="100"/>
          <a:sy n="20" d="100"/>
        </p:scale>
        <p:origin x="-2052" y="-7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C047D-A6A3-479D-97A5-41EF6D7C4B6C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7D583-92E2-4ECC-957F-2375A3F67C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94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7D583-92E2-4ECC-957F-2375A3F67CC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92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807947" y="12992405"/>
            <a:ext cx="16718216" cy="10878361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711591" y="13001377"/>
            <a:ext cx="2784092" cy="1086041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039181" y="13849216"/>
            <a:ext cx="2128913" cy="9164739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1937" y="13491418"/>
            <a:ext cx="16250237" cy="991388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8212521" y="20421843"/>
            <a:ext cx="1782233" cy="2018665"/>
          </a:xfrm>
        </p:spPr>
        <p:txBody>
          <a:bodyPr/>
          <a:lstStyle>
            <a:lvl1pPr algn="ctr">
              <a:defRPr sz="9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267261" y="20130472"/>
            <a:ext cx="15799583" cy="293336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60593" y="13861500"/>
            <a:ext cx="15812919" cy="9173711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3449" y="20523094"/>
            <a:ext cx="15327207" cy="2018665"/>
          </a:xfrm>
        </p:spPr>
        <p:txBody>
          <a:bodyPr>
            <a:normAutofit/>
          </a:bodyPr>
          <a:lstStyle>
            <a:lvl1pPr marL="0" indent="0" algn="ctr">
              <a:buNone/>
              <a:defRPr sz="5800" cap="all" spc="969" baseline="0">
                <a:solidFill>
                  <a:srgbClr val="FFFFFF"/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4338" y="14248249"/>
            <a:ext cx="15505430" cy="5383111"/>
          </a:xfrm>
        </p:spPr>
        <p:txBody>
          <a:bodyPr anchor="b" anchorCtr="0">
            <a:noAutofit/>
          </a:bodyPr>
          <a:lstStyle>
            <a:lvl1pPr>
              <a:defRPr sz="129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048759" y="1009332"/>
            <a:ext cx="4348649" cy="2703313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67500" y="1551570"/>
            <a:ext cx="3911172" cy="259486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85840" y="1745922"/>
            <a:ext cx="3474492" cy="2555995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682219"/>
            <a:ext cx="14436090" cy="2556976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57122" y="13009175"/>
            <a:ext cx="19331291" cy="10878361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327684" y="13457769"/>
            <a:ext cx="18790166" cy="991388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489" y="14130653"/>
            <a:ext cx="18000557" cy="5719555"/>
          </a:xfrm>
        </p:spPr>
        <p:txBody>
          <a:bodyPr anchor="b" anchorCtr="0">
            <a:noAutofit/>
          </a:bodyPr>
          <a:lstStyle>
            <a:lvl1pPr algn="ctr" defTabSz="2952323" rtl="0" eaLnBrk="1" latinLnBrk="0" hangingPunct="1">
              <a:spcBef>
                <a:spcPct val="0"/>
              </a:spcBef>
              <a:buNone/>
              <a:defRPr lang="en-US" sz="129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79910" y="20052074"/>
            <a:ext cx="18285714" cy="293336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2489" y="20343439"/>
            <a:ext cx="18000557" cy="23126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500" cap="all" spc="807" baseline="0">
                <a:solidFill>
                  <a:srgbClr val="FFFFFF"/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0522" y="13794211"/>
            <a:ext cx="18284495" cy="9173711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666" y="1803078"/>
            <a:ext cx="19320794" cy="458935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6666" y="7590176"/>
            <a:ext cx="9445837" cy="1945993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590176"/>
            <a:ext cx="9445837" cy="1945993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666" y="1803078"/>
            <a:ext cx="19320794" cy="45893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666" y="7605042"/>
            <a:ext cx="9449551" cy="2824727"/>
          </a:xfrm>
        </p:spPr>
        <p:txBody>
          <a:bodyPr anchor="b">
            <a:noAutofit/>
          </a:bodyPr>
          <a:lstStyle>
            <a:lvl1pPr marL="0" indent="0" algn="ctr">
              <a:buNone/>
              <a:defRPr sz="71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6666" y="10766213"/>
            <a:ext cx="9449551" cy="1628249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7605042"/>
            <a:ext cx="9453263" cy="2824727"/>
          </a:xfrm>
        </p:spPr>
        <p:txBody>
          <a:bodyPr anchor="b">
            <a:noAutofit/>
          </a:bodyPr>
          <a:lstStyle>
            <a:lvl1pPr marL="0" indent="0" algn="ctr">
              <a:buNone/>
              <a:defRPr sz="71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10766213"/>
            <a:ext cx="9453263" cy="1628249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9390" y="3027998"/>
            <a:ext cx="10693400" cy="232146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309857" y="6648137"/>
            <a:ext cx="6353746" cy="1555717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82703" y="7251970"/>
            <a:ext cx="5808055" cy="1428045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8605" y="13121322"/>
            <a:ext cx="5376250" cy="7738216"/>
          </a:xfrm>
        </p:spPr>
        <p:txBody>
          <a:bodyPr/>
          <a:lstStyle>
            <a:lvl1pPr marL="0" indent="0">
              <a:spcBef>
                <a:spcPts val="1291"/>
              </a:spcBef>
              <a:buNone/>
              <a:defRPr sz="4500">
                <a:solidFill>
                  <a:schemeClr val="accent1">
                    <a:lumMod val="50000"/>
                  </a:schemeClr>
                </a:solidFill>
              </a:defRPr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605" y="7657469"/>
            <a:ext cx="5376250" cy="5261333"/>
          </a:xfrm>
        </p:spPr>
        <p:txBody>
          <a:bodyPr anchor="b">
            <a:normAutofit/>
          </a:bodyPr>
          <a:lstStyle>
            <a:lvl1pPr algn="l">
              <a:defRPr sz="65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4010" y="2743817"/>
            <a:ext cx="18178780" cy="19125058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604010" y="21868871"/>
            <a:ext cx="18178780" cy="6055995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82232" y="22205315"/>
            <a:ext cx="17777345" cy="531124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2138680" y="24896868"/>
            <a:ext cx="17140580" cy="1994363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16405" y="22407182"/>
            <a:ext cx="18585129" cy="4844796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6653" y="24975268"/>
            <a:ext cx="16944633" cy="17736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cap="all" spc="807" baseline="0">
                <a:solidFill>
                  <a:srgbClr val="FFFFFF"/>
                </a:solidFill>
              </a:defRPr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680" y="22541761"/>
            <a:ext cx="17140580" cy="2309380"/>
          </a:xfrm>
        </p:spPr>
        <p:txBody>
          <a:bodyPr anchor="ctr" anchorCtr="0"/>
          <a:lstStyle>
            <a:lvl1pPr algn="ctr">
              <a:defRPr sz="65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1386800" cy="30279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213868" y="448592"/>
            <a:ext cx="20959064" cy="2942765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738218"/>
            <a:ext cx="19248120" cy="19310496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2"/>
                </a:solidFill>
              </a:defRPr>
            </a:lvl1pPr>
          </a:lstStyle>
          <a:p>
            <a:fld id="{7C940477-A177-42D8-AD1C-82DD86A82F91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2"/>
                </a:solidFill>
              </a:defRPr>
            </a:lvl1pPr>
          </a:lstStyle>
          <a:p>
            <a:fld id="{686D7901-0890-4138-805F-736A7ACDB57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641604" y="1228180"/>
            <a:ext cx="20103592" cy="5854129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72085" y="1646292"/>
            <a:ext cx="19601105" cy="4938872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6666" y="1803078"/>
            <a:ext cx="19320794" cy="4589359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13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107121" indent="-738081" algn="l" defTabSz="295232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7700" kern="1200">
          <a:solidFill>
            <a:schemeClr val="tx2"/>
          </a:solidFill>
          <a:latin typeface="+mn-lt"/>
          <a:ea typeface="+mn-ea"/>
          <a:cs typeface="+mn-cs"/>
        </a:defRPr>
      </a:lvl1pPr>
      <a:lvl2pPr marL="2066626" indent="-738081" algn="l" defTabSz="295232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6500" kern="1200">
          <a:solidFill>
            <a:schemeClr val="tx2"/>
          </a:solidFill>
          <a:latin typeface="+mn-lt"/>
          <a:ea typeface="+mn-ea"/>
          <a:cs typeface="+mn-cs"/>
        </a:defRPr>
      </a:lvl2pPr>
      <a:lvl3pPr marL="2952323" indent="-738081" algn="l" defTabSz="295232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5800" kern="1200">
          <a:solidFill>
            <a:schemeClr val="tx2"/>
          </a:solidFill>
          <a:latin typeface="+mn-lt"/>
          <a:ea typeface="+mn-ea"/>
          <a:cs typeface="+mn-cs"/>
        </a:defRPr>
      </a:lvl3pPr>
      <a:lvl4pPr marL="4133253" indent="-738081" algn="l" defTabSz="295232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5200" kern="1200">
          <a:solidFill>
            <a:schemeClr val="tx2"/>
          </a:solidFill>
          <a:latin typeface="+mn-lt"/>
          <a:ea typeface="+mn-ea"/>
          <a:cs typeface="+mn-cs"/>
        </a:defRPr>
      </a:lvl4pPr>
      <a:lvl5pPr marL="5018950" indent="-738081" algn="l" defTabSz="2952323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5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5609414" indent="-590465" algn="l" defTabSz="295232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4500" kern="1200">
          <a:solidFill>
            <a:schemeClr val="tx2"/>
          </a:solidFill>
          <a:latin typeface="+mn-lt"/>
          <a:ea typeface="+mn-ea"/>
          <a:cs typeface="+mn-cs"/>
        </a:defRPr>
      </a:lvl6pPr>
      <a:lvl7pPr marL="6495111" indent="-590465" algn="l" defTabSz="295232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4500" kern="1200">
          <a:solidFill>
            <a:schemeClr val="tx2"/>
          </a:solidFill>
          <a:latin typeface="+mn-lt"/>
          <a:ea typeface="+mn-ea"/>
          <a:cs typeface="+mn-cs"/>
        </a:defRPr>
      </a:lvl7pPr>
      <a:lvl8pPr marL="7085576" indent="-590465" algn="l" defTabSz="295232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500" kern="1200">
          <a:solidFill>
            <a:schemeClr val="tx2"/>
          </a:solidFill>
          <a:latin typeface="+mn-lt"/>
          <a:ea typeface="+mn-ea"/>
          <a:cs typeface="+mn-cs"/>
        </a:defRPr>
      </a:lvl8pPr>
      <a:lvl9pPr marL="7676041" indent="-590465" algn="l" defTabSz="295232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5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030104" y="450354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Autoři:Ivo</a:t>
            </a:r>
            <a:r>
              <a:rPr lang="cs-CZ" sz="2800" dirty="0" smtClean="0"/>
              <a:t> </a:t>
            </a:r>
            <a:r>
              <a:rPr lang="cs-CZ" sz="2800" dirty="0" err="1" smtClean="0"/>
              <a:t>Fabianek</a:t>
            </a:r>
            <a:r>
              <a:rPr lang="cs-CZ" sz="2800" dirty="0" smtClean="0"/>
              <a:t>, Vojtěch Jahn, Jiří </a:t>
            </a:r>
            <a:r>
              <a:rPr lang="cs-CZ" sz="2800" dirty="0" err="1" smtClean="0"/>
              <a:t>Šlaj</a:t>
            </a: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60" y="3210103"/>
            <a:ext cx="4913728" cy="694977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6438" y="486344"/>
            <a:ext cx="5262609" cy="18362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296" y="486344"/>
            <a:ext cx="2521119" cy="1929204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112985"/>
              </p:ext>
            </p:extLst>
          </p:nvPr>
        </p:nvGraphicFramePr>
        <p:xfrm>
          <a:off x="606160" y="12384306"/>
          <a:ext cx="5268930" cy="6000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310"/>
                <a:gridCol w="1756310"/>
                <a:gridCol w="1756310"/>
              </a:tblGrid>
              <a:tr h="612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Název přehrady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Rozloha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Odtékající řeka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Dalešice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517,03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Dalešice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517,03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223,6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517,03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Vír 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117,4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Vír 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223,6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99,08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223,6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Mohelno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Mohelno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117,4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117,4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Trnávka[2]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53,5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Trnávka[2]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99,08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36,37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99,08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Mostiště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23,99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Mostiště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20,78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Hubenov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14,94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Hubenov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14,84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Nová Říše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Nová Říše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12,5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Pilská[1]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6,69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Pilská[1]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...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Sedlice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220,1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Sedlice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6247938" y="12494691"/>
            <a:ext cx="56647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 ČR se má budovat 65 nových přehrad, v kraji Vysočina Spačice na Doubravě, Čučice na Oslavě. Štěpánov, </a:t>
            </a:r>
            <a:r>
              <a:rPr lang="cs-CZ" sz="2400" dirty="0" err="1"/>
              <a:t>Klanečná</a:t>
            </a:r>
            <a:r>
              <a:rPr lang="cs-CZ" sz="2400" dirty="0"/>
              <a:t> a Stříbrné hory na řekách Sázavka, Úsobský potok a Borovský potok.</a:t>
            </a:r>
          </a:p>
        </p:txBody>
      </p:sp>
      <p:sp>
        <p:nvSpPr>
          <p:cNvPr id="9" name="Obdélník 8"/>
          <p:cNvSpPr/>
          <p:nvPr/>
        </p:nvSpPr>
        <p:spPr>
          <a:xfrm>
            <a:off x="7898905" y="19344218"/>
            <a:ext cx="1282396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Nedostatečná retence vody v krajině</a:t>
            </a:r>
          </a:p>
          <a:p>
            <a:pPr lvl="0"/>
            <a:r>
              <a:rPr lang="cs-CZ" sz="2400" dirty="0"/>
              <a:t>postihuje ekosystémy</a:t>
            </a:r>
          </a:p>
          <a:p>
            <a:pPr lvl="0"/>
            <a:r>
              <a:rPr lang="cs-CZ" sz="2400" dirty="0"/>
              <a:t>postihuje potřeby člověka</a:t>
            </a:r>
          </a:p>
          <a:p>
            <a:pPr lvl="0"/>
            <a:r>
              <a:rPr lang="cs-CZ" sz="2400" dirty="0"/>
              <a:t>umocňuje negativní projevy klimatické změny: častější extrémní srážky, dlouhodobé sucho, teplotní extrémy.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932449" y="21344766"/>
            <a:ext cx="181953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Vodní režim krajiny je nepříznivě ovlivněn zejména:</a:t>
            </a:r>
          </a:p>
          <a:p>
            <a:pPr lvl="0"/>
            <a:r>
              <a:rPr lang="cs-CZ" sz="2400" dirty="0"/>
              <a:t>nevhodným hospodařením na zemědělské půdě a v lesích </a:t>
            </a:r>
          </a:p>
          <a:p>
            <a:pPr lvl="0"/>
            <a:r>
              <a:rPr lang="cs-CZ" sz="2400" dirty="0"/>
              <a:t>nevhodnými úpravami vodních toků a niv (vč. zbytečného </a:t>
            </a:r>
            <a:r>
              <a:rPr lang="cs-CZ" sz="2400" dirty="0" err="1"/>
              <a:t>ohrázování</a:t>
            </a:r>
            <a:r>
              <a:rPr lang="cs-CZ" sz="2400" dirty="0"/>
              <a:t> v </a:t>
            </a:r>
            <a:r>
              <a:rPr lang="cs-CZ" sz="2400" dirty="0" err="1"/>
              <a:t>extravilánu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nárůstem nepropustných zastavěných ploch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932449" y="22985645"/>
            <a:ext cx="126902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Důsledky:</a:t>
            </a:r>
            <a:r>
              <a:rPr lang="cs-CZ" sz="2800" b="1" dirty="0"/>
              <a:t> </a:t>
            </a:r>
          </a:p>
          <a:p>
            <a:pPr lvl="0"/>
            <a:r>
              <a:rPr lang="cs-CZ" sz="2400" dirty="0"/>
              <a:t>ztráta přirozené morfologie koryt vodních toků a degradace říčních niv, snižuje jejich ekosystémové služby </a:t>
            </a:r>
            <a:r>
              <a:rPr lang="cs-CZ" sz="2400" dirty="0" smtClean="0"/>
              <a:t>snižuje </a:t>
            </a:r>
            <a:r>
              <a:rPr lang="cs-CZ" sz="2400" dirty="0"/>
              <a:t>biologickou rozmanitost</a:t>
            </a:r>
          </a:p>
          <a:p>
            <a:pPr lvl="0"/>
            <a:r>
              <a:rPr lang="cs-CZ" sz="2400" dirty="0"/>
              <a:t>snižuje odolnost krajiny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931454" y="24616861"/>
            <a:ext cx="126235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Opatření:</a:t>
            </a:r>
            <a:endParaRPr lang="cs-CZ" sz="2800" b="1" dirty="0"/>
          </a:p>
          <a:p>
            <a:pPr lvl="0"/>
            <a:r>
              <a:rPr lang="cs-CZ" sz="2400" dirty="0"/>
              <a:t>zpomalit povrchový odtok vody a převádět jej na podpovrchový</a:t>
            </a:r>
          </a:p>
          <a:p>
            <a:pPr lvl="0"/>
            <a:r>
              <a:rPr lang="cs-CZ" sz="2400" dirty="0"/>
              <a:t>zadržet vodu v místě dopadu (retenční nádrže)</a:t>
            </a:r>
          </a:p>
          <a:p>
            <a:pPr lvl="0"/>
            <a:r>
              <a:rPr lang="cs-CZ" sz="2400" dirty="0"/>
              <a:t>vrátit prostor vodním tokům (ve volné krajině)</a:t>
            </a:r>
          </a:p>
          <a:p>
            <a:pPr lvl="0"/>
            <a:r>
              <a:rPr lang="cs-CZ" sz="2400" dirty="0"/>
              <a:t>lépe s vodou hospodařit (ve volné krajině i sídlech) </a:t>
            </a:r>
          </a:p>
          <a:p>
            <a:pPr lvl="0"/>
            <a:r>
              <a:rPr lang="cs-CZ" sz="2400" dirty="0"/>
              <a:t>Dešťovka: dotace pro vlastníky či stavebníky rodinných a bytových domů na využití srážkové a odpadní vody v domácnosti i na zahradě.</a:t>
            </a:r>
          </a:p>
          <a:p>
            <a:pPr lvl="0"/>
            <a:r>
              <a:rPr lang="cs-CZ" sz="2400" dirty="0"/>
              <a:t>chránit a zlepšit vlastnosti půdy (zemědělské i lesní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46799" y="2850697"/>
            <a:ext cx="20443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879887" y="18812395"/>
            <a:ext cx="20443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49317" y="28749499"/>
            <a:ext cx="20443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87" y="19231028"/>
            <a:ext cx="6611853" cy="9351526"/>
          </a:xfrm>
          <a:prstGeom prst="rect">
            <a:avLst/>
          </a:prstGeom>
        </p:spPr>
      </p:pic>
      <p:pic>
        <p:nvPicPr>
          <p:cNvPr id="22" name="Obrázek 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0437" y="14803015"/>
            <a:ext cx="5762625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Obdélník 24"/>
          <p:cNvSpPr/>
          <p:nvPr/>
        </p:nvSpPr>
        <p:spPr>
          <a:xfrm>
            <a:off x="13285689" y="8435467"/>
            <a:ext cx="78019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Odvádění a čištění odpadních vod</a:t>
            </a:r>
          </a:p>
          <a:p>
            <a:r>
              <a:rPr lang="cs-CZ" sz="2400" dirty="0"/>
              <a:t>Cílem kraje Vysočina je zvýšit napojení domácností na ČOV k roku 2030. Týká se to především obcí menších než 2000 obyvatel. Prioritou jsou místa se zvláštní ochranou vod a přírody (např</a:t>
            </a:r>
            <a:r>
              <a:rPr lang="cs-CZ" sz="2400" dirty="0" smtClean="0"/>
              <a:t>. </a:t>
            </a:r>
            <a:r>
              <a:rPr lang="cs-CZ" sz="2400" dirty="0"/>
              <a:t>chráněné oblasti přirozené akumulace vod, chráněné krajinné oblasti).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3285689" y="11395571"/>
            <a:ext cx="75439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Řešení:</a:t>
            </a:r>
          </a:p>
          <a:p>
            <a:pPr lvl="0"/>
            <a:r>
              <a:rPr lang="cs-CZ" sz="2400" dirty="0"/>
              <a:t>Dostavba a rekonstrukce stávajících kanalizačních </a:t>
            </a:r>
            <a:r>
              <a:rPr lang="cs-CZ" sz="2400" dirty="0" smtClean="0"/>
              <a:t>systémů,</a:t>
            </a:r>
          </a:p>
          <a:p>
            <a:pPr lvl="0"/>
            <a:r>
              <a:rPr lang="cs-CZ" sz="2400" dirty="0" smtClean="0"/>
              <a:t>Výstavba </a:t>
            </a:r>
            <a:r>
              <a:rPr lang="cs-CZ" sz="2400" dirty="0"/>
              <a:t>nových kanalizačních systémů a napojení obcí na ČOV</a:t>
            </a:r>
          </a:p>
          <a:p>
            <a:pPr lvl="0"/>
            <a:r>
              <a:rPr lang="cs-CZ" sz="2400" dirty="0"/>
              <a:t>Individuální likvidace odpadních vod v malý obcích (s akumulací odpadních vod v místě jejich vzniku)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76119" y="28749499"/>
            <a:ext cx="20316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Zdroje: AOPK ČR [online]. 2017 [cit. 2017-11-20]. Dostupné z: http://</a:t>
            </a:r>
            <a:r>
              <a:rPr lang="cs-CZ" sz="1400" dirty="0" smtClean="0"/>
              <a:t>www.ochranaprirody.cz/, 		Kraj </a:t>
            </a:r>
            <a:r>
              <a:rPr lang="cs-CZ" sz="1400" dirty="0"/>
              <a:t>Vysočina [online]. 2017 [cit. 2017-11-20]. Dostupné z: https://www.kr-vysocina.cz/</a:t>
            </a:r>
          </a:p>
          <a:p>
            <a:r>
              <a:rPr lang="cs-CZ" sz="1400" dirty="0"/>
              <a:t>Ministerstvo zemědělství [online]. 2017 [cit. 2017-11-20]. Dostupné z: http://</a:t>
            </a:r>
            <a:r>
              <a:rPr lang="cs-CZ" sz="1400" dirty="0" smtClean="0"/>
              <a:t>eagri.cz/public/web/mze/ministerstvo-zemedelstvi/	Ministerstvo </a:t>
            </a:r>
            <a:r>
              <a:rPr lang="cs-CZ" sz="1400" dirty="0"/>
              <a:t>životního prostředí [online]. 2017 [cit. 2017-11-20]. Dostupné z: http://www.env.cz/</a:t>
            </a:r>
          </a:p>
          <a:p>
            <a:r>
              <a:rPr lang="cs-CZ" sz="1400" dirty="0"/>
              <a:t>VÚV TGM [online]. 2017 [cit. 2017-11-20]. Dostupné z: https://</a:t>
            </a:r>
            <a:r>
              <a:rPr lang="cs-CZ" sz="1400" dirty="0" smtClean="0"/>
              <a:t>www.vuv.cz/index.php/cz/		Zemědělec </a:t>
            </a:r>
            <a:r>
              <a:rPr lang="cs-CZ" sz="1400" dirty="0"/>
              <a:t>| </a:t>
            </a:r>
            <a:r>
              <a:rPr lang="cs-CZ" sz="1400" dirty="0" err="1"/>
              <a:t>Zemědelský</a:t>
            </a:r>
            <a:r>
              <a:rPr lang="cs-CZ" sz="1400" dirty="0"/>
              <a:t> zpravodajský portál [online]. 2017 [cit. 2017-11-20]. Dostupné z: http://zemedelec.cz</a:t>
            </a:r>
            <a:r>
              <a:rPr lang="cs-CZ" sz="1800" dirty="0"/>
              <a:t>/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2879"/>
              </p:ext>
            </p:extLst>
          </p:nvPr>
        </p:nvGraphicFramePr>
        <p:xfrm>
          <a:off x="13453417" y="3210103"/>
          <a:ext cx="7466492" cy="5017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140"/>
                <a:gridCol w="1173929"/>
                <a:gridCol w="1173177"/>
                <a:gridCol w="639641"/>
                <a:gridCol w="213715"/>
                <a:gridCol w="1066319"/>
                <a:gridCol w="1067072"/>
                <a:gridCol w="746499"/>
              </a:tblGrid>
              <a:tr h="205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Stav v roce 2015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Stav v roce 2025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2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ORP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Obce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OBCE s ČOV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        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Obce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OBCE s ČOV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                  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Bystřice nad Perštejnem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Chotěboř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64,5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Havlíčkův Brod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Humpolec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Jihlava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65,4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Moravské Budějovice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Nové Město na Moravě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Náměšť  nad Oslavou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Pacov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62,5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Pelhřimov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66,2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Světlá nad Sázavou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Telč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Třebíč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Velké Meziříčí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2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Žďár nad Sázavou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79,2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5648302" y="3318919"/>
            <a:ext cx="65572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Největšími vodními toky, které se nacházejí v kraji Vysočina, jsou řeky Jihlava a Sázava.</a:t>
            </a:r>
          </a:p>
          <a:p>
            <a:r>
              <a:rPr lang="cs-CZ" sz="2400" dirty="0"/>
              <a:t>Kraj samotný leží v rámci </a:t>
            </a:r>
            <a:r>
              <a:rPr lang="cs-CZ" sz="2400" dirty="0" err="1"/>
              <a:t>fyzickogeografického</a:t>
            </a:r>
            <a:r>
              <a:rPr lang="cs-CZ" sz="2400" dirty="0"/>
              <a:t> členění na rozhraní dvou úmoří, Severního moře a Černého Moře.</a:t>
            </a:r>
          </a:p>
          <a:p>
            <a:r>
              <a:rPr lang="cs-CZ" sz="2400" dirty="0"/>
              <a:t>Co se povodí týče, tak jižní část kraje spadá do povodí Dyje, největší část území je odvodňována řekou Jihlavou.</a:t>
            </a:r>
          </a:p>
          <a:p>
            <a:r>
              <a:rPr lang="cs-CZ" sz="2400" dirty="0"/>
              <a:t>Dalšími významnými toky jsou Oslava, Svratka či Jevišovka.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673" y="7478605"/>
            <a:ext cx="3452134" cy="2589101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8" y="15064482"/>
            <a:ext cx="4426578" cy="3319933"/>
          </a:xfrm>
          <a:prstGeom prst="rect">
            <a:avLst/>
          </a:prstGeom>
        </p:spPr>
      </p:pic>
      <p:cxnSp>
        <p:nvCxnSpPr>
          <p:cNvPr id="23" name="Přímá spojnice 22"/>
          <p:cNvCxnSpPr/>
          <p:nvPr/>
        </p:nvCxnSpPr>
        <p:spPr>
          <a:xfrm>
            <a:off x="12709624" y="2850697"/>
            <a:ext cx="0" cy="15961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5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76</TotalTime>
  <Words>536</Words>
  <Application>Microsoft Office PowerPoint</Application>
  <PresentationFormat>Vlastní</PresentationFormat>
  <Paragraphs>220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Lékárna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ivo-pc</dc:creator>
  <cp:lastModifiedBy>ivo-pc</cp:lastModifiedBy>
  <cp:revision>24</cp:revision>
  <dcterms:created xsi:type="dcterms:W3CDTF">2017-11-17T11:54:33Z</dcterms:created>
  <dcterms:modified xsi:type="dcterms:W3CDTF">2017-11-21T18:55:12Z</dcterms:modified>
</cp:coreProperties>
</file>