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D6EE8D-23C1-4A7F-81D3-047906BD017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A7ADBB-BE46-49AA-9113-AA765DF67D69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8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E8D-23C1-4A7F-81D3-047906BD017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ADBB-BE46-49AA-9113-AA765DF67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94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E8D-23C1-4A7F-81D3-047906BD017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ADBB-BE46-49AA-9113-AA765DF67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88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E8D-23C1-4A7F-81D3-047906BD017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ADBB-BE46-49AA-9113-AA765DF67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58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E8D-23C1-4A7F-81D3-047906BD017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ADBB-BE46-49AA-9113-AA765DF67D69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0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E8D-23C1-4A7F-81D3-047906BD017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ADBB-BE46-49AA-9113-AA765DF67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16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E8D-23C1-4A7F-81D3-047906BD017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ADBB-BE46-49AA-9113-AA765DF67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65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E8D-23C1-4A7F-81D3-047906BD017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ADBB-BE46-49AA-9113-AA765DF67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97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E8D-23C1-4A7F-81D3-047906BD017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ADBB-BE46-49AA-9113-AA765DF67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91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E8D-23C1-4A7F-81D3-047906BD017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ADBB-BE46-49AA-9113-AA765DF67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5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6EE8D-23C1-4A7F-81D3-047906BD017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ADBB-BE46-49AA-9113-AA765DF67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57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AD6EE8D-23C1-4A7F-81D3-047906BD0175}" type="datetimeFigureOut">
              <a:rPr lang="cs-CZ" smtClean="0"/>
              <a:t>09.10.2020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6A7ADBB-BE46-49AA-9113-AA765DF67D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77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ig_Tech" TargetMode="External"/><Relationship Id="rId13" Type="http://schemas.openxmlformats.org/officeDocument/2006/relationships/hyperlink" Target="https://en.wikipedia.org/wiki/Computer_hardware" TargetMode="External"/><Relationship Id="rId3" Type="http://schemas.openxmlformats.org/officeDocument/2006/relationships/hyperlink" Target="https://en.wikipedia.org/wiki/Technology_company" TargetMode="External"/><Relationship Id="rId7" Type="http://schemas.openxmlformats.org/officeDocument/2006/relationships/hyperlink" Target="https://en.wikipedia.org/wiki/Online_services" TargetMode="External"/><Relationship Id="rId12" Type="http://schemas.openxmlformats.org/officeDocument/2006/relationships/hyperlink" Target="https://en.wikipedia.org/wiki/Facebook,_Inc." TargetMode="External"/><Relationship Id="rId2" Type="http://schemas.openxmlformats.org/officeDocument/2006/relationships/hyperlink" Target="https://en.wikipedia.org/wiki/Multinational_corpor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oftware" TargetMode="External"/><Relationship Id="rId11" Type="http://schemas.openxmlformats.org/officeDocument/2006/relationships/hyperlink" Target="https://en.wikipedia.org/wiki/Google" TargetMode="External"/><Relationship Id="rId5" Type="http://schemas.openxmlformats.org/officeDocument/2006/relationships/hyperlink" Target="https://en.wikipedia.org/wiki/Consumer_electronics" TargetMode="External"/><Relationship Id="rId10" Type="http://schemas.openxmlformats.org/officeDocument/2006/relationships/hyperlink" Target="https://en.wikipedia.org/wiki/Amazon_(company)" TargetMode="External"/><Relationship Id="rId4" Type="http://schemas.openxmlformats.org/officeDocument/2006/relationships/hyperlink" Target="https://en.wikipedia.org/wiki/Cupertino,_California" TargetMode="External"/><Relationship Id="rId9" Type="http://schemas.openxmlformats.org/officeDocument/2006/relationships/hyperlink" Target="https://en.wikipedia.org/wiki/Microsoft" TargetMode="Externa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pple_II_series" TargetMode="External"/><Relationship Id="rId3" Type="http://schemas.openxmlformats.org/officeDocument/2006/relationships/hyperlink" Target="https://en.wikipedia.org/wiki/Steve_Wozniak" TargetMode="External"/><Relationship Id="rId7" Type="http://schemas.openxmlformats.org/officeDocument/2006/relationships/hyperlink" Target="https://en.wikipedia.org/wiki/Los_Altos,_California" TargetMode="External"/><Relationship Id="rId2" Type="http://schemas.openxmlformats.org/officeDocument/2006/relationships/hyperlink" Target="https://en.wikipedia.org/wiki/Steve_Job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pple_I" TargetMode="External"/><Relationship Id="rId11" Type="http://schemas.openxmlformats.org/officeDocument/2006/relationships/image" Target="../media/image3.jpg"/><Relationship Id="rId5" Type="http://schemas.openxmlformats.org/officeDocument/2006/relationships/hyperlink" Target="https://en.wikipedia.org/wiki/Business_partnership" TargetMode="External"/><Relationship Id="rId10" Type="http://schemas.openxmlformats.org/officeDocument/2006/relationships/hyperlink" Target="https://en.wikipedia.org/wiki/Programming_language" TargetMode="External"/><Relationship Id="rId4" Type="http://schemas.openxmlformats.org/officeDocument/2006/relationships/hyperlink" Target="https://en.wikipedia.org/wiki/Ronald_Wayne" TargetMode="External"/><Relationship Id="rId9" Type="http://schemas.openxmlformats.org/officeDocument/2006/relationships/hyperlink" Target="https://en.wikipedia.org/wiki/Apple_II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cworld/iWorld" TargetMode="External"/><Relationship Id="rId3" Type="http://schemas.openxmlformats.org/officeDocument/2006/relationships/hyperlink" Target="https://en.wikipedia.org/wiki/PowerCD" TargetMode="External"/><Relationship Id="rId7" Type="http://schemas.openxmlformats.org/officeDocument/2006/relationships/hyperlink" Target="https://en.wikipedia.org/wiki/Apple_Interactive_Television_Box" TargetMode="External"/><Relationship Id="rId2" Type="http://schemas.openxmlformats.org/officeDocument/2006/relationships/hyperlink" Target="https://en.wikipedia.org/wiki/Apple_QuickTa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World" TargetMode="External"/><Relationship Id="rId5" Type="http://schemas.openxmlformats.org/officeDocument/2006/relationships/hyperlink" Target="https://en.wikipedia.org/wiki/Apple_Bandai_Pippin" TargetMode="External"/><Relationship Id="rId10" Type="http://schemas.openxmlformats.org/officeDocument/2006/relationships/hyperlink" Target="https://en.wikipedia.org/wiki/Apple_Store_(online)" TargetMode="External"/><Relationship Id="rId4" Type="http://schemas.openxmlformats.org/officeDocument/2006/relationships/hyperlink" Target="https://en.wikipedia.org/wiki/AppleDesign_Powered_Speakers" TargetMode="External"/><Relationship Id="rId9" Type="http://schemas.openxmlformats.org/officeDocument/2006/relationships/hyperlink" Target="https://en.wikipedia.org/wiki/Microsoft_Offic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B3F5-BE03-4652-8452-3576FB12D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77" y="1837581"/>
            <a:ext cx="9966960" cy="2926080"/>
          </a:xfrm>
        </p:spPr>
        <p:txBody>
          <a:bodyPr/>
          <a:lstStyle/>
          <a:p>
            <a:r>
              <a:rPr lang="cs-CZ" dirty="0"/>
              <a:t>Apple I</a:t>
            </a:r>
            <a:r>
              <a:rPr lang="cs-CZ" sz="4800" dirty="0"/>
              <a:t>NC</a:t>
            </a:r>
            <a:r>
              <a:rPr lang="cs-CZ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972DB-50E2-42B3-B593-78DEB83B9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27" y="3425687"/>
            <a:ext cx="8767860" cy="138816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21911-41F1-46E8-8C33-3C04F1B77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37" y="441961"/>
            <a:ext cx="2791239" cy="279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23FA-8541-4B54-89AF-6F6CFB95D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649" y="594691"/>
            <a:ext cx="9875520" cy="1356360"/>
          </a:xfrm>
        </p:spPr>
        <p:txBody>
          <a:bodyPr/>
          <a:lstStyle/>
          <a:p>
            <a:pPr algn="ctr"/>
            <a:r>
              <a:rPr lang="cs-CZ" dirty="0"/>
              <a:t>Thanks for your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80258-B6FA-4368-BEAD-86C86E118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78" y="2134925"/>
            <a:ext cx="9872871" cy="4038600"/>
          </a:xfrm>
        </p:spPr>
        <p:txBody>
          <a:bodyPr/>
          <a:lstStyle/>
          <a:p>
            <a:r>
              <a:rPr lang="cs-CZ" dirty="0"/>
              <a:t>I hope that you enjoyed my presentation as much as i did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5841E51E-EAD4-42AB-B949-326FEDDD8F64}"/>
              </a:ext>
            </a:extLst>
          </p:cNvPr>
          <p:cNvSpPr/>
          <p:nvPr/>
        </p:nvSpPr>
        <p:spPr>
          <a:xfrm>
            <a:off x="8733182" y="1970597"/>
            <a:ext cx="702366" cy="693089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6F137-ABF8-4BD6-B30F-3FFE77B59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1" y="2982611"/>
            <a:ext cx="5406887" cy="304137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B42493-71F1-4037-B284-D6906B1C3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13" y="2982611"/>
            <a:ext cx="4784035" cy="31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2D60-AB5F-4FF5-BCC1-CE981C90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General informations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51165-E020-40A0-BF90-B5FD5FEB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129" y="1965960"/>
            <a:ext cx="9872871" cy="462169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Apple Inc.</a:t>
            </a:r>
            <a:r>
              <a:rPr lang="en-US" dirty="0">
                <a:solidFill>
                  <a:schemeClr val="tx1"/>
                </a:solidFill>
              </a:rPr>
              <a:t> is an American </a:t>
            </a:r>
            <a:r>
              <a:rPr lang="en-US" dirty="0">
                <a:solidFill>
                  <a:schemeClr val="tx1"/>
                </a:solidFill>
                <a:hlinkClick r:id="rId2" tooltip="Multinational corpor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multinational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  <a:hlinkClick r:id="rId3" tooltip="Technology compa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technology company</a:t>
            </a:r>
            <a:r>
              <a:rPr lang="en-US" dirty="0">
                <a:solidFill>
                  <a:schemeClr val="tx1"/>
                </a:solidFill>
              </a:rPr>
              <a:t> headquartered in </a:t>
            </a:r>
            <a:r>
              <a:rPr lang="en-US" dirty="0">
                <a:solidFill>
                  <a:schemeClr val="tx1"/>
                </a:solidFill>
                <a:hlinkClick r:id="rId4" tooltip="Cupertino, Califor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Cupertino, California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designs, develops, and sells </a:t>
            </a:r>
            <a:r>
              <a:rPr lang="en-US" dirty="0">
                <a:solidFill>
                  <a:schemeClr val="tx1"/>
                </a:solidFill>
                <a:hlinkClick r:id="rId5" tooltip="Consumer electronic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consumer electronics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>
                <a:solidFill>
                  <a:schemeClr val="tx1"/>
                </a:solidFill>
                <a:hlinkClick r:id="rId6" tooltip="Softw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 software</a:t>
            </a:r>
            <a:r>
              <a:rPr lang="en-US" dirty="0">
                <a:solidFill>
                  <a:schemeClr val="tx1"/>
                </a:solidFill>
              </a:rPr>
              <a:t>, and </a:t>
            </a:r>
            <a:r>
              <a:rPr lang="en-US" dirty="0">
                <a:solidFill>
                  <a:schemeClr val="tx1"/>
                </a:solidFill>
                <a:hlinkClick r:id="rId7" tooltip="Online servi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services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considered one of the </a:t>
            </a:r>
            <a:r>
              <a:rPr lang="en-US" dirty="0">
                <a:solidFill>
                  <a:schemeClr val="tx1"/>
                </a:solidFill>
                <a:hlinkClick r:id="rId8" tooltip="Big Te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Big Five</a:t>
            </a:r>
            <a:r>
              <a:rPr lang="en-US" dirty="0">
                <a:solidFill>
                  <a:schemeClr val="tx1"/>
                </a:solidFill>
              </a:rPr>
              <a:t> technology companies, alongside </a:t>
            </a:r>
            <a:r>
              <a:rPr lang="en-US" dirty="0">
                <a:solidFill>
                  <a:schemeClr val="tx1"/>
                </a:solidFill>
                <a:hlinkClick r:id="rId9" tooltip="Microsof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>
                <a:solidFill>
                  <a:schemeClr val="tx1"/>
                </a:solidFill>
                <a:hlinkClick r:id="rId10" tooltip="Amazon (compan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Amazon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>
                <a:solidFill>
                  <a:schemeClr val="tx1"/>
                </a:solidFill>
                <a:hlinkClick r:id="rId11" tooltip="Goog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</a:t>
            </a:r>
            <a:r>
              <a:rPr lang="en-US" dirty="0">
                <a:solidFill>
                  <a:schemeClr val="tx1"/>
                </a:solidFill>
              </a:rPr>
              <a:t>, and </a:t>
            </a:r>
            <a:r>
              <a:rPr lang="en-US" dirty="0">
                <a:solidFill>
                  <a:schemeClr val="tx1"/>
                </a:solidFill>
                <a:hlinkClick r:id="rId12" tooltip="Facebook, Inc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company's </a:t>
            </a:r>
            <a:r>
              <a:rPr lang="en-US" dirty="0">
                <a:solidFill>
                  <a:schemeClr val="tx1"/>
                </a:solidFill>
                <a:hlinkClick r:id="rId13" tooltip="Computer hardw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hardware</a:t>
            </a:r>
            <a:r>
              <a:rPr lang="en-US" dirty="0">
                <a:solidFill>
                  <a:schemeClr val="tx1"/>
                </a:solidFill>
              </a:rPr>
              <a:t> products include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iPhone, iPad, Mac, iPod, Apple Watch,</a:t>
            </a:r>
          </a:p>
          <a:p>
            <a:pPr marL="45720" indent="0">
              <a:buNone/>
            </a:pP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Apple TV, Airpods, HomePod</a:t>
            </a:r>
          </a:p>
          <a:p>
            <a:r>
              <a:rPr lang="cs-CZ" dirty="0">
                <a:solidFill>
                  <a:schemeClr val="tx1"/>
                </a:solidFill>
              </a:rPr>
              <a:t>The company´s </a:t>
            </a:r>
            <a:r>
              <a:rPr lang="cs-CZ" u="sng" dirty="0">
                <a:solidFill>
                  <a:schemeClr val="tx1"/>
                </a:solidFill>
              </a:rPr>
              <a:t>software</a:t>
            </a:r>
            <a:r>
              <a:rPr lang="cs-CZ" dirty="0">
                <a:solidFill>
                  <a:schemeClr val="tx1"/>
                </a:solidFill>
              </a:rPr>
              <a:t> products include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r>
              <a:rPr lang="pt-BR" dirty="0"/>
              <a:t> macOS, iOS, iPadOS, watchOS, and tvOS</a:t>
            </a:r>
            <a:endParaRPr lang="cs-CZ" dirty="0"/>
          </a:p>
          <a:p>
            <a:r>
              <a:rPr lang="cs-CZ" dirty="0">
                <a:solidFill>
                  <a:schemeClr val="tx1"/>
                </a:solidFill>
              </a:rPr>
              <a:t>And also worth to mention</a:t>
            </a:r>
            <a:r>
              <a:rPr lang="cs-CZ" dirty="0"/>
              <a:t>: Shazam, Safari, iLife, iWork</a:t>
            </a:r>
          </a:p>
          <a:p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084F5-3707-49B2-BA08-D9682142B3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8" y="489668"/>
            <a:ext cx="1336606" cy="133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5476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8DC4-9544-4CD5-998D-95A861EB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503" y="609599"/>
            <a:ext cx="9875520" cy="135636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1. History of the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0AB58-7267-47EB-BF22-8F609A239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244256"/>
            <a:ext cx="9872871" cy="44229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Apple Computer Company was founded on April 1, 1976, by </a:t>
            </a:r>
            <a:r>
              <a:rPr lang="en-US" dirty="0">
                <a:solidFill>
                  <a:schemeClr val="tx1"/>
                </a:solidFill>
                <a:hlinkClick r:id="rId2" tooltip="Steve Job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 Jobs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>
                <a:solidFill>
                  <a:schemeClr val="tx1"/>
                </a:solidFill>
                <a:hlinkClick r:id="rId3" tooltip="Steve Woznia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 Wozniak</a:t>
            </a:r>
            <a:r>
              <a:rPr lang="en-US" dirty="0">
                <a:solidFill>
                  <a:schemeClr val="tx1"/>
                </a:solidFill>
              </a:rPr>
              <a:t>, and </a:t>
            </a:r>
            <a:r>
              <a:rPr lang="en-US" dirty="0">
                <a:solidFill>
                  <a:schemeClr val="tx1"/>
                </a:solidFill>
                <a:hlinkClick r:id="rId4" tooltip="Ronald Way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Ronald Wayne</a:t>
            </a:r>
            <a:r>
              <a:rPr lang="en-US" dirty="0">
                <a:solidFill>
                  <a:schemeClr val="tx1"/>
                </a:solidFill>
              </a:rPr>
              <a:t> as a </a:t>
            </a:r>
            <a:r>
              <a:rPr lang="en-US" dirty="0">
                <a:solidFill>
                  <a:schemeClr val="tx1"/>
                </a:solidFill>
                <a:hlinkClick r:id="rId5" tooltip="Business partnershi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partnership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he company's first product was the </a:t>
            </a:r>
            <a:r>
              <a:rPr lang="en-US" dirty="0">
                <a:solidFill>
                  <a:schemeClr val="tx1"/>
                </a:solidFill>
                <a:hlinkClick r:id="rId6" tooltip="Apple 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Apple I</a:t>
            </a:r>
            <a:r>
              <a:rPr lang="en-US" dirty="0">
                <a:solidFill>
                  <a:schemeClr val="tx1"/>
                </a:solidFill>
              </a:rPr>
              <a:t>, a computer designed and hand-built entirely by Wozniak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1976, </a:t>
            </a:r>
            <a:r>
              <a:rPr lang="en-US" dirty="0">
                <a:solidFill>
                  <a:schemeClr val="tx1"/>
                </a:solidFill>
                <a:hlinkClick r:id="rId2" tooltip="Steve Job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 Jobs</a:t>
            </a:r>
            <a:r>
              <a:rPr lang="en-US" dirty="0">
                <a:solidFill>
                  <a:schemeClr val="tx1"/>
                </a:solidFill>
              </a:rPr>
              <a:t> co-founded Apple in his parents' home on Crist Drive in </a:t>
            </a:r>
            <a:r>
              <a:rPr lang="en-US" dirty="0">
                <a:solidFill>
                  <a:schemeClr val="tx1"/>
                </a:solidFill>
                <a:hlinkClick r:id="rId7" tooltip="Los Altos, Califor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 Altos, California</a:t>
            </a:r>
            <a:r>
              <a:rPr lang="cs-CZ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Jobs and Wozniak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move some operations to the garage when the bedroom became too crowded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 </a:t>
            </a:r>
            <a:r>
              <a:rPr lang="en-US" dirty="0">
                <a:solidFill>
                  <a:schemeClr val="tx1"/>
                </a:solidFill>
                <a:hlinkClick r:id="rId8" tooltip="Apple II ser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Apple II</a:t>
            </a:r>
            <a:r>
              <a:rPr lang="en-US" dirty="0">
                <a:solidFill>
                  <a:schemeClr val="tx1"/>
                </a:solidFill>
              </a:rPr>
              <a:t>, also invented by Wozniak, was introduced on April 16, 1977</a:t>
            </a:r>
            <a:r>
              <a:rPr lang="cs-CZ" dirty="0">
                <a:solidFill>
                  <a:schemeClr val="tx1"/>
                </a:solidFill>
              </a:rPr>
              <a:t>,</a:t>
            </a:r>
          </a:p>
          <a:p>
            <a:pPr marL="45720" indent="0">
              <a:buNone/>
            </a:pPr>
            <a:r>
              <a:rPr lang="cs-CZ" dirty="0">
                <a:solidFill>
                  <a:schemeClr val="tx1"/>
                </a:solidFill>
              </a:rPr>
              <a:t>    </a:t>
            </a:r>
            <a:r>
              <a:rPr lang="en-US" dirty="0">
                <a:solidFill>
                  <a:schemeClr val="tx1"/>
                </a:solidFill>
              </a:rPr>
              <a:t>The company introduced the </a:t>
            </a:r>
            <a:r>
              <a:rPr lang="en-US" dirty="0">
                <a:solidFill>
                  <a:schemeClr val="tx1"/>
                </a:solidFill>
                <a:hlinkClick r:id="rId9" tooltip="Apple I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Apple III</a:t>
            </a:r>
            <a:r>
              <a:rPr lang="en-US" dirty="0">
                <a:solidFill>
                  <a:schemeClr val="tx1"/>
                </a:solidFill>
              </a:rPr>
              <a:t> in May 1980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1984, Apple launched the Macintosh, the first personal computer to be sold without a </a:t>
            </a:r>
            <a:r>
              <a:rPr lang="en-US" dirty="0">
                <a:solidFill>
                  <a:schemeClr val="tx1"/>
                </a:solidFill>
                <a:hlinkClick r:id="rId10" tooltip="Programming langu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programming language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6CFCF2-B9B1-4E8E-993F-40C7818C64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12" y="351780"/>
            <a:ext cx="1437653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2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0290-41D9-424D-8C73-23CF8982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2. History of the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D4E0A-60E7-4C13-A4DE-2FCF17556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83" y="1633330"/>
            <a:ext cx="9872871" cy="478072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success of Apple's lower-cost consumer models, especially the LC, also led to the cannibalization of their higher-priced machines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Apple also experimented with a number of other unsuccessful consumer targeted products during the 1990s, including </a:t>
            </a:r>
            <a:r>
              <a:rPr lang="en-US" dirty="0">
                <a:solidFill>
                  <a:schemeClr val="tx1"/>
                </a:solidFill>
                <a:hlinkClick r:id="rId2" tooltip="Apple QuickTak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cameras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>
                <a:solidFill>
                  <a:schemeClr val="tx1"/>
                </a:solidFill>
                <a:hlinkClick r:id="rId3" tooltip="PowerC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portable CD audio players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>
                <a:solidFill>
                  <a:schemeClr val="tx1"/>
                </a:solidFill>
                <a:hlinkClick r:id="rId4" tooltip="AppleDesign Powered Speak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speakers</a:t>
            </a:r>
            <a:r>
              <a:rPr lang="en-US" dirty="0">
                <a:solidFill>
                  <a:schemeClr val="tx1"/>
                </a:solidFill>
              </a:rPr>
              <a:t>, </a:t>
            </a:r>
            <a:r>
              <a:rPr lang="en-US" dirty="0">
                <a:solidFill>
                  <a:schemeClr val="tx1"/>
                </a:solidFill>
                <a:hlinkClick r:id="rId5" tooltip="Apple Bandai Pipp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consoles</a:t>
            </a:r>
            <a:r>
              <a:rPr lang="en-US" dirty="0">
                <a:solidFill>
                  <a:schemeClr val="tx1"/>
                </a:solidFill>
              </a:rPr>
              <a:t>, the </a:t>
            </a:r>
            <a:r>
              <a:rPr lang="en-US" dirty="0" err="1">
                <a:solidFill>
                  <a:schemeClr val="tx1"/>
                </a:solidFill>
                <a:hlinkClick r:id="rId6" tooltip="EWorl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eWorld</a:t>
            </a:r>
            <a:r>
              <a:rPr lang="en-US" dirty="0">
                <a:solidFill>
                  <a:schemeClr val="tx1"/>
                </a:solidFill>
              </a:rPr>
              <a:t> online service, and </a:t>
            </a:r>
            <a:r>
              <a:rPr lang="en-US" dirty="0">
                <a:solidFill>
                  <a:schemeClr val="tx1"/>
                </a:solidFill>
                <a:hlinkClick r:id="rId7" tooltip="Apple Interactive Television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TV appliances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At the August 1997 </a:t>
            </a:r>
            <a:r>
              <a:rPr lang="en-US" dirty="0">
                <a:solidFill>
                  <a:schemeClr val="tx1"/>
                </a:solidFill>
                <a:hlinkClick r:id="rId8" tooltip="Macworld/iWorl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Macworld Expo</a:t>
            </a:r>
            <a:r>
              <a:rPr lang="en-US" dirty="0">
                <a:solidFill>
                  <a:schemeClr val="tx1"/>
                </a:solidFill>
              </a:rPr>
              <a:t> in Boston, Jobs announced that Apple would join Microsoft to release new versions of </a:t>
            </a:r>
            <a:r>
              <a:rPr lang="en-US" dirty="0">
                <a:solidFill>
                  <a:schemeClr val="tx1"/>
                </a:solidFill>
                <a:hlinkClick r:id="rId9" tooltip="Microsoft Off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Office</a:t>
            </a:r>
            <a:r>
              <a:rPr lang="en-US" dirty="0">
                <a:solidFill>
                  <a:schemeClr val="tx1"/>
                </a:solidFill>
              </a:rPr>
              <a:t> for the Macintosh, and that Microsoft had made a $150 million investment in non-voting Apple stock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On November 10, 1997, Apple introduced the </a:t>
            </a:r>
            <a:r>
              <a:rPr lang="en-US" dirty="0">
                <a:solidFill>
                  <a:schemeClr val="tx1"/>
                </a:solidFill>
                <a:hlinkClick r:id="rId10" tooltip="Apple Store (onlin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Apple Store</a:t>
            </a:r>
            <a:r>
              <a:rPr lang="en-US" dirty="0">
                <a:solidFill>
                  <a:schemeClr val="tx1"/>
                </a:solidFill>
              </a:rPr>
              <a:t> website, which was tied to a new build-to-order manufacturing strategy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/>
              <a:t>2007, Jobs announced that Apple Computer, Inc. would thereafter be known as "Apple Inc.", because the company had shifted its emphasis from computers to consumer electronics</a:t>
            </a:r>
            <a:r>
              <a:rPr lang="cs-CZ" dirty="0"/>
              <a:t>               Apple Inc.              This event led to announcement of iPhone, Apple TV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6F52EBA-0490-41F4-8E8E-B0922C906FFC}"/>
              </a:ext>
            </a:extLst>
          </p:cNvPr>
          <p:cNvSpPr/>
          <p:nvPr/>
        </p:nvSpPr>
        <p:spPr>
          <a:xfrm>
            <a:off x="3946499" y="5632170"/>
            <a:ext cx="583096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7C18A4A-9418-4A82-A9E0-087319BA6AFC}"/>
              </a:ext>
            </a:extLst>
          </p:cNvPr>
          <p:cNvSpPr/>
          <p:nvPr/>
        </p:nvSpPr>
        <p:spPr>
          <a:xfrm>
            <a:off x="5804451" y="5632171"/>
            <a:ext cx="702365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932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B027-BCBA-4861-95DD-17E96617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875" y="527313"/>
            <a:ext cx="9875520" cy="135636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Present era ( post Jobs era)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E84F0-70C9-4AF6-9195-D1DEB1AF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3699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 October 5, 2011, Steve Jobs died, marking the end of an era for Apple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From 2011 to 2012, Apple released the</a:t>
            </a:r>
            <a:r>
              <a:rPr lang="en-US" dirty="0"/>
              <a:t> iPhone 4S</a:t>
            </a:r>
            <a:r>
              <a:rPr lang="cs-CZ" baseline="30000" dirty="0"/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 iPhone 5,</a:t>
            </a:r>
            <a:r>
              <a:rPr lang="cs-CZ" baseline="30000" dirty="0"/>
              <a:t> </a:t>
            </a:r>
            <a:r>
              <a:rPr lang="en-US" dirty="0">
                <a:solidFill>
                  <a:schemeClr val="tx1"/>
                </a:solidFill>
              </a:rPr>
              <a:t>which featured improved cameras, an </a:t>
            </a:r>
            <a:r>
              <a:rPr lang="en-US" dirty="0"/>
              <a:t>intelligent software assistant </a:t>
            </a:r>
            <a:r>
              <a:rPr lang="en-US" dirty="0">
                <a:solidFill>
                  <a:schemeClr val="tx1"/>
                </a:solidFill>
              </a:rPr>
              <a:t>named</a:t>
            </a:r>
            <a:r>
              <a:rPr lang="en-US" dirty="0"/>
              <a:t> Siri</a:t>
            </a:r>
            <a:endParaRPr lang="cs-CZ" dirty="0"/>
          </a:p>
          <a:p>
            <a:r>
              <a:rPr lang="cs-CZ" dirty="0">
                <a:solidFill>
                  <a:schemeClr val="tx1"/>
                </a:solidFill>
              </a:rPr>
              <a:t>Also this era is character for its new technological features like: retina display (made from gorillaglass), iCloud</a:t>
            </a:r>
          </a:p>
          <a:p>
            <a:r>
              <a:rPr lang="en-US" dirty="0">
                <a:solidFill>
                  <a:schemeClr val="tx1"/>
                </a:solidFill>
              </a:rPr>
              <a:t>In March 2013, Apple filed a patent for an augmented reality (AR) system that can identify objects in a live video stream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Apple recruited </a:t>
            </a:r>
            <a:r>
              <a:rPr lang="en-US" dirty="0"/>
              <a:t>Paul </a:t>
            </a:r>
            <a:r>
              <a:rPr lang="en-US" dirty="0" err="1"/>
              <a:t>Deneve</a:t>
            </a:r>
            <a:r>
              <a:rPr lang="en-US" dirty="0"/>
              <a:t>, </a:t>
            </a:r>
            <a:r>
              <a:rPr lang="en-US" dirty="0">
                <a:solidFill>
                  <a:schemeClr val="tx1"/>
                </a:solidFill>
              </a:rPr>
              <a:t>Belgian President and CEO of </a:t>
            </a:r>
            <a:r>
              <a:rPr lang="en-US" dirty="0"/>
              <a:t>Yves Saint Laure</a:t>
            </a:r>
            <a:r>
              <a:rPr lang="cs-CZ" dirty="0"/>
              <a:t>n</a:t>
            </a:r>
            <a:r>
              <a:rPr lang="en-US" dirty="0"/>
              <a:t>t </a:t>
            </a:r>
            <a:r>
              <a:rPr lang="en-US" dirty="0">
                <a:solidFill>
                  <a:schemeClr val="tx1"/>
                </a:solidFill>
              </a:rPr>
              <a:t>as a vice president reporting directly to Tim Cook</a:t>
            </a:r>
            <a:r>
              <a:rPr lang="cs-CZ" dirty="0">
                <a:solidFill>
                  <a:schemeClr val="tx1"/>
                </a:solidFill>
              </a:rPr>
              <a:t> (present president and CEO)</a:t>
            </a:r>
          </a:p>
          <a:p>
            <a:r>
              <a:rPr lang="en-US" dirty="0">
                <a:solidFill>
                  <a:schemeClr val="tx1"/>
                </a:solidFill>
              </a:rPr>
              <a:t>In June 2017, Apple announced the </a:t>
            </a:r>
            <a:r>
              <a:rPr lang="en-US" dirty="0" err="1"/>
              <a:t>HomePod</a:t>
            </a:r>
            <a:r>
              <a:rPr lang="en-US" dirty="0"/>
              <a:t>, </a:t>
            </a:r>
            <a:r>
              <a:rPr lang="en-US" dirty="0">
                <a:solidFill>
                  <a:schemeClr val="tx1"/>
                </a:solidFill>
              </a:rPr>
              <a:t>its</a:t>
            </a:r>
            <a:r>
              <a:rPr lang="en-US" dirty="0"/>
              <a:t> smart speaker</a:t>
            </a:r>
            <a:r>
              <a:rPr lang="en-US" dirty="0">
                <a:solidFill>
                  <a:schemeClr val="tx1"/>
                </a:solidFill>
              </a:rPr>
              <a:t> aimed to compete against </a:t>
            </a:r>
            <a:r>
              <a:rPr lang="en-US" dirty="0" err="1"/>
              <a:t>Sonos</a:t>
            </a:r>
            <a:r>
              <a:rPr lang="en-US" dirty="0"/>
              <a:t>, Google Home,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 Amazon Echo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DECBC-43E1-4641-B5B6-E5BE070B5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29" y="353585"/>
            <a:ext cx="3167270" cy="178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00546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714F-1574-41F6-AD63-1A7E61CD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-175663"/>
            <a:ext cx="9875520" cy="135636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695E2-F8D5-46F8-A4B1-AD0B671E2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056948"/>
            <a:ext cx="458194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iMac: </a:t>
            </a:r>
            <a:r>
              <a:rPr lang="en-US" dirty="0">
                <a:solidFill>
                  <a:schemeClr val="tx1"/>
                </a:solidFill>
              </a:rPr>
              <a:t>Consumer all-in-one desktop computer, introduced in 1998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/>
              <a:t>Mac Mini: </a:t>
            </a:r>
            <a:r>
              <a:rPr lang="cs-CZ" dirty="0">
                <a:solidFill>
                  <a:schemeClr val="tx1"/>
                </a:solidFill>
              </a:rPr>
              <a:t>Consumer sub-desktop computer, introduced in 2005</a:t>
            </a:r>
          </a:p>
          <a:p>
            <a:r>
              <a:rPr lang="en-US" dirty="0"/>
              <a:t>MacBook Pro: </a:t>
            </a:r>
            <a:r>
              <a:rPr lang="en-US" dirty="0">
                <a:solidFill>
                  <a:schemeClr val="tx1"/>
                </a:solidFill>
              </a:rPr>
              <a:t>Professional notebook, introduced in 2006</a:t>
            </a:r>
            <a:endParaRPr lang="cs-CZ" dirty="0"/>
          </a:p>
          <a:p>
            <a:r>
              <a:rPr lang="en-US" dirty="0"/>
              <a:t>Mac Pro: </a:t>
            </a:r>
            <a:r>
              <a:rPr lang="en-US" dirty="0">
                <a:solidFill>
                  <a:schemeClr val="tx1"/>
                </a:solidFill>
              </a:rPr>
              <a:t>Workstation desktop computer, introduced in 2006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/>
              <a:t>MacBook Air: </a:t>
            </a:r>
            <a:r>
              <a:rPr lang="en-US" dirty="0">
                <a:solidFill>
                  <a:schemeClr val="tx1"/>
                </a:solidFill>
              </a:rPr>
              <a:t>Consumer ultra-thin, ultra-portable notebook, introduced in 2008.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1E9C6-A0ED-4A1D-8A11-E4F408B30A18}"/>
              </a:ext>
            </a:extLst>
          </p:cNvPr>
          <p:cNvSpPr txBox="1"/>
          <p:nvPr/>
        </p:nvSpPr>
        <p:spPr>
          <a:xfrm>
            <a:off x="506896" y="59528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Macintoshes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D35A8-524E-4D91-B84C-9E6B9A1AB986}"/>
              </a:ext>
            </a:extLst>
          </p:cNvPr>
          <p:cNvSpPr txBox="1"/>
          <p:nvPr/>
        </p:nvSpPr>
        <p:spPr>
          <a:xfrm>
            <a:off x="4929810" y="70471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iPhone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35D2F-AD63-484B-ACB4-59BA635A3310}"/>
              </a:ext>
            </a:extLst>
          </p:cNvPr>
          <p:cNvSpPr txBox="1"/>
          <p:nvPr/>
        </p:nvSpPr>
        <p:spPr>
          <a:xfrm>
            <a:off x="4929810" y="1066974"/>
            <a:ext cx="39118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 iPhone 7 and the iPhone 7 Plus, which feature improved system and graphics performance, add water resistance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 iPhone 8 and iPhone 8 Plus, standing as evolutionary updates to its previous phones with a faster processor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 iPhone XS, iPhone X Max and iPhone XR</a:t>
            </a:r>
            <a:r>
              <a:rPr lang="cs-CZ" dirty="0"/>
              <a:t> </a:t>
            </a:r>
            <a:r>
              <a:rPr lang="en-US" dirty="0"/>
              <a:t>features </a:t>
            </a:r>
            <a:r>
              <a:rPr lang="cs-CZ" dirty="0"/>
              <a:t>s</a:t>
            </a:r>
            <a:r>
              <a:rPr lang="en-US" dirty="0" err="1"/>
              <a:t>uper</a:t>
            </a:r>
            <a:r>
              <a:rPr lang="en-US" dirty="0"/>
              <a:t> Retina displays, a faster and improved dual camera system 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 iPhone 11, iPhone 11 Pro</a:t>
            </a:r>
            <a:r>
              <a:rPr lang="cs-CZ" dirty="0"/>
              <a:t> </a:t>
            </a:r>
            <a:r>
              <a:rPr lang="en-US" dirty="0"/>
              <a:t>features the same Liquid Retina LCD display used in 2018's iPhone X</a:t>
            </a:r>
            <a:r>
              <a:rPr lang="cs-CZ" dirty="0"/>
              <a:t>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second-generation iPhone SE. It replicates the iPhone 8 design - has a 4.7-inch screen, sizable bezels on the top and bottom</a:t>
            </a:r>
            <a:endParaRPr lang="cs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B0408-D851-49CF-84D6-19453EA5F065}"/>
              </a:ext>
            </a:extLst>
          </p:cNvPr>
          <p:cNvSpPr txBox="1"/>
          <p:nvPr/>
        </p:nvSpPr>
        <p:spPr>
          <a:xfrm>
            <a:off x="8754965" y="65969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2BEF4-AFFC-4750-A420-1D4BACA9EDCA}"/>
              </a:ext>
            </a:extLst>
          </p:cNvPr>
          <p:cNvSpPr txBox="1"/>
          <p:nvPr/>
        </p:nvSpPr>
        <p:spPr>
          <a:xfrm>
            <a:off x="8754965" y="1066974"/>
            <a:ext cx="293013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"the new iPad". It added LTE service from AT&amp;T or Verizon, an upgraded A5X processor, and Retina display.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iPad Mi</a:t>
            </a:r>
            <a:r>
              <a:rPr lang="cs-CZ" dirty="0"/>
              <a:t>n</a:t>
            </a:r>
            <a:r>
              <a:rPr lang="en-US" dirty="0" err="1"/>
              <a:t>i</a:t>
            </a:r>
            <a:r>
              <a:rPr lang="en-US" dirty="0"/>
              <a:t> w</a:t>
            </a:r>
            <a:r>
              <a:rPr lang="cs-CZ" dirty="0"/>
              <a:t>as introduced </a:t>
            </a:r>
            <a:r>
              <a:rPr lang="en-US" dirty="0"/>
              <a:t>It featured a reduced 7.9-inch display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iPad Air and the iPad Mini with Retina Display, both featuring a new 64-bit Apple A7 processor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 iPad Air 2 </a:t>
            </a:r>
            <a:r>
              <a:rPr lang="en-US" dirty="0"/>
              <a:t>added better graphics and central processing and a camera burst mode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iPad Pro, an iPad with a 12.9-inch display that supports </a:t>
            </a:r>
            <a:r>
              <a:rPr lang="cs-CZ" dirty="0"/>
              <a:t>apple pencil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26BE0-D34F-4396-911B-2C051045318C}"/>
              </a:ext>
            </a:extLst>
          </p:cNvPr>
          <p:cNvSpPr txBox="1"/>
          <p:nvPr/>
        </p:nvSpPr>
        <p:spPr>
          <a:xfrm>
            <a:off x="218161" y="6296912"/>
            <a:ext cx="632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*these are products, which are currently available on the 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24F823-0342-4B70-9FF1-E6C50F039A1D}"/>
              </a:ext>
            </a:extLst>
          </p:cNvPr>
          <p:cNvSpPr txBox="1"/>
          <p:nvPr/>
        </p:nvSpPr>
        <p:spPr>
          <a:xfrm>
            <a:off x="506896" y="468814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 Watch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64B9A6-8479-4CBA-BABA-B295951E09C6}"/>
              </a:ext>
            </a:extLst>
          </p:cNvPr>
          <p:cNvSpPr txBox="1"/>
          <p:nvPr/>
        </p:nvSpPr>
        <p:spPr>
          <a:xfrm>
            <a:off x="455545" y="5122001"/>
            <a:ext cx="331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cs-CZ" u="sng" dirty="0">
                <a:solidFill>
                  <a:schemeClr val="accent5">
                    <a:lumMod val="75000"/>
                  </a:schemeClr>
                </a:solidFill>
              </a:rPr>
              <a:t>Series 3</a:t>
            </a:r>
            <a:r>
              <a:rPr lang="cs-CZ" dirty="0"/>
              <a:t> - LTE cellular connectivity, independence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chemeClr val="accent5">
                    <a:lumMod val="75000"/>
                  </a:schemeClr>
                </a:solidFill>
              </a:rPr>
              <a:t>Series 5</a:t>
            </a:r>
            <a:r>
              <a:rPr lang="cs-CZ" dirty="0"/>
              <a:t> - </a:t>
            </a:r>
            <a:r>
              <a:rPr lang="en-US" dirty="0"/>
              <a:t>new magnetometer, a faster processor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48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B7CB-669A-4834-8966-50313294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-92044"/>
            <a:ext cx="9875520" cy="135636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Products - pictures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1112D-0189-4953-BD2B-D693F226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8" y="456731"/>
            <a:ext cx="2128630" cy="1717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F2601F-8866-4F61-BBB2-0D649050F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8" y="2184178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C59D22-DC56-4484-B165-7321E09FA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6" y="4307391"/>
            <a:ext cx="1842806" cy="17426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312CF0-90D0-40A7-984C-4E3F377A3B29}"/>
              </a:ext>
            </a:extLst>
          </p:cNvPr>
          <p:cNvSpPr txBox="1"/>
          <p:nvPr/>
        </p:nvSpPr>
        <p:spPr>
          <a:xfrm>
            <a:off x="1314694" y="2360720"/>
            <a:ext cx="71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iMac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573888-2BBC-4BEB-B795-DE5C3C9DE94C}"/>
              </a:ext>
            </a:extLst>
          </p:cNvPr>
          <p:cNvSpPr txBox="1"/>
          <p:nvPr/>
        </p:nvSpPr>
        <p:spPr>
          <a:xfrm>
            <a:off x="1158239" y="3761517"/>
            <a:ext cx="122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MacMini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5E0E65-298C-4E5E-BE18-258DBDF2E18E}"/>
              </a:ext>
            </a:extLst>
          </p:cNvPr>
          <p:cNvSpPr txBox="1"/>
          <p:nvPr/>
        </p:nvSpPr>
        <p:spPr>
          <a:xfrm>
            <a:off x="1042945" y="6216603"/>
            <a:ext cx="145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MacBook Pro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83DAE1-E712-40F7-ADDB-6B491170E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61" y="445486"/>
            <a:ext cx="1589419" cy="15894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924D34-E399-44E7-AD20-D128729862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327" y="2449132"/>
            <a:ext cx="1180038" cy="16392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A8AA49-9B93-424E-931F-9A18357ACC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54" y="4142225"/>
            <a:ext cx="1681005" cy="2145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BBD918-F0F3-4A4B-8FCA-4009A31C822D}"/>
              </a:ext>
            </a:extLst>
          </p:cNvPr>
          <p:cNvSpPr txBox="1"/>
          <p:nvPr/>
        </p:nvSpPr>
        <p:spPr>
          <a:xfrm>
            <a:off x="10369567" y="2088800"/>
            <a:ext cx="118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iPhone 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CB6CA9-33FF-4422-8C59-28BB17012512}"/>
              </a:ext>
            </a:extLst>
          </p:cNvPr>
          <p:cNvSpPr txBox="1"/>
          <p:nvPr/>
        </p:nvSpPr>
        <p:spPr>
          <a:xfrm>
            <a:off x="10226327" y="4122725"/>
            <a:ext cx="128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iPhone XS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388604-C5DD-47AE-9DEF-648F8B00C8ED}"/>
              </a:ext>
            </a:extLst>
          </p:cNvPr>
          <p:cNvSpPr txBox="1"/>
          <p:nvPr/>
        </p:nvSpPr>
        <p:spPr>
          <a:xfrm>
            <a:off x="10306419" y="6287370"/>
            <a:ext cx="129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iPhone 11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E6C482-5F11-495E-8B01-839E08F93F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78" y="1003839"/>
            <a:ext cx="2143125" cy="21431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52A6D25-BA09-4997-B7F6-3BB7491CF7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09" y="3711037"/>
            <a:ext cx="1813342" cy="20489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D3F748-782B-48FC-A08D-796633BCF6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95" y="1053521"/>
            <a:ext cx="2154503" cy="21431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1711DCE-31BC-4E3D-B7FD-7A35D8041062}"/>
              </a:ext>
            </a:extLst>
          </p:cNvPr>
          <p:cNvSpPr txBox="1"/>
          <p:nvPr/>
        </p:nvSpPr>
        <p:spPr>
          <a:xfrm>
            <a:off x="3676141" y="3151344"/>
            <a:ext cx="151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iPad Mini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5153FA-9494-4D49-ADBF-05DA912308C5}"/>
              </a:ext>
            </a:extLst>
          </p:cNvPr>
          <p:cNvSpPr txBox="1"/>
          <p:nvPr/>
        </p:nvSpPr>
        <p:spPr>
          <a:xfrm>
            <a:off x="3599240" y="5957433"/>
            <a:ext cx="151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iPad Pro 2020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085A3D-D878-4131-B3DB-3DD2E3A15F06}"/>
              </a:ext>
            </a:extLst>
          </p:cNvPr>
          <p:cNvSpPr txBox="1"/>
          <p:nvPr/>
        </p:nvSpPr>
        <p:spPr>
          <a:xfrm>
            <a:off x="6468116" y="3244334"/>
            <a:ext cx="151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iPad Air 2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2DC6F91-EF6B-4D8C-B42B-13EEBD95F0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16" y="3757874"/>
            <a:ext cx="1074581" cy="184003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3B48C46-42A3-4F9E-92E1-8731CE450F40}"/>
              </a:ext>
            </a:extLst>
          </p:cNvPr>
          <p:cNvSpPr txBox="1"/>
          <p:nvPr/>
        </p:nvSpPr>
        <p:spPr>
          <a:xfrm>
            <a:off x="5649434" y="5659708"/>
            <a:ext cx="215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Apple watch series 5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B23764A-6001-4420-A6B8-2BFAD34504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0" y="3711037"/>
            <a:ext cx="1639045" cy="18400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CC0F657-1E27-456E-88DD-E8D7718C0063}"/>
              </a:ext>
            </a:extLst>
          </p:cNvPr>
          <p:cNvSpPr txBox="1"/>
          <p:nvPr/>
        </p:nvSpPr>
        <p:spPr>
          <a:xfrm>
            <a:off x="7933508" y="5680720"/>
            <a:ext cx="227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Apple watch series 3</a:t>
            </a:r>
          </a:p>
        </p:txBody>
      </p:sp>
    </p:spTree>
    <p:extLst>
      <p:ext uri="{BB962C8B-B14F-4D97-AF65-F5344CB8AC3E}">
        <p14:creationId xmlns:p14="http://schemas.microsoft.com/office/powerpoint/2010/main" val="24109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6D47-C040-42E0-B8CA-0DAEE426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66" y="374130"/>
            <a:ext cx="9875520" cy="135636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SWOT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27BD3-1D9D-439C-8103-D975FCB74083}"/>
              </a:ext>
            </a:extLst>
          </p:cNvPr>
          <p:cNvSpPr txBox="1"/>
          <p:nvPr/>
        </p:nvSpPr>
        <p:spPr>
          <a:xfrm>
            <a:off x="1142999" y="1683026"/>
            <a:ext cx="247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Bowlby One SC" panose="02000505060000020004" pitchFamily="2" charset="0"/>
              </a:rPr>
              <a:t>STRENGTHS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2936EA-6C43-43D4-9DDE-D04944DCC556}"/>
              </a:ext>
            </a:extLst>
          </p:cNvPr>
          <p:cNvSpPr txBox="1"/>
          <p:nvPr/>
        </p:nvSpPr>
        <p:spPr>
          <a:xfrm>
            <a:off x="1202635" y="2110121"/>
            <a:ext cx="2796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Brand identity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Innovative products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Brand value reputation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Marketing advertising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Distribution chain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Customer focus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1CAB63-E51F-41B0-8BB6-9E6F59E6AC30}"/>
              </a:ext>
            </a:extLst>
          </p:cNvPr>
          <p:cNvSpPr txBox="1"/>
          <p:nvPr/>
        </p:nvSpPr>
        <p:spPr>
          <a:xfrm>
            <a:off x="8167312" y="1995465"/>
            <a:ext cx="2382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Bowlby One SC" panose="02000505060000020004" pitchFamily="2" charset="0"/>
              </a:rPr>
              <a:t>Weaknesses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4D610-6C3A-4BA6-8212-FD49EEE09F6F}"/>
              </a:ext>
            </a:extLst>
          </p:cNvPr>
          <p:cNvSpPr txBox="1"/>
          <p:nvPr/>
        </p:nvSpPr>
        <p:spPr>
          <a:xfrm>
            <a:off x="8167312" y="2451113"/>
            <a:ext cx="3564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Incompability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Matching customer expectations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Premium pricing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Lack of competiton</a:t>
            </a:r>
          </a:p>
          <a:p>
            <a:endParaRPr lang="cs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5C8F5-BFFC-4684-83EB-DAC110B9BF9E}"/>
              </a:ext>
            </a:extLst>
          </p:cNvPr>
          <p:cNvSpPr txBox="1"/>
          <p:nvPr/>
        </p:nvSpPr>
        <p:spPr>
          <a:xfrm>
            <a:off x="1104900" y="4198922"/>
            <a:ext cx="2991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Bowlby One SC" panose="02000505060000020004" pitchFamily="2" charset="0"/>
              </a:rPr>
              <a:t>OPORTUNITIES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8643C-D3E6-4E12-A5E4-74E276E2C484}"/>
              </a:ext>
            </a:extLst>
          </p:cNvPr>
          <p:cNvSpPr txBox="1"/>
          <p:nvPr/>
        </p:nvSpPr>
        <p:spPr>
          <a:xfrm>
            <a:off x="1180771" y="4649065"/>
            <a:ext cx="3531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Steady customer growth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Qualified professionals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Lack of green technology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Use of  AR and artificial IQ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Electric apple car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Expand of distribution network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77698-980C-481D-A31C-988E58494675}"/>
              </a:ext>
            </a:extLst>
          </p:cNvPr>
          <p:cNvSpPr txBox="1"/>
          <p:nvPr/>
        </p:nvSpPr>
        <p:spPr>
          <a:xfrm>
            <a:off x="8167312" y="4211456"/>
            <a:ext cx="259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Bowlby One SC" panose="02000505060000020004" pitchFamily="2" charset="0"/>
              </a:rPr>
              <a:t>THREATS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F8074A-BFD0-444B-9384-6C2DF4BDCF3D}"/>
              </a:ext>
            </a:extLst>
          </p:cNvPr>
          <p:cNvSpPr txBox="1"/>
          <p:nvPr/>
        </p:nvSpPr>
        <p:spPr>
          <a:xfrm>
            <a:off x="8167312" y="4660587"/>
            <a:ext cx="2869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Counterfeit products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Laptop competition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Lawsuits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Market penetration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Rising labour costs in manufacturing countries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B969D6-3893-4C27-BE9B-EF1ABDD96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26" y="1906151"/>
            <a:ext cx="3531704" cy="35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2B0E-612C-4AB5-9525-0BAF26F0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98" y="196811"/>
            <a:ext cx="9875520" cy="135636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Marketing</a:t>
            </a:r>
            <a:r>
              <a:rPr lang="cs-CZ" dirty="0"/>
              <a:t> </a:t>
            </a:r>
            <a:r>
              <a:rPr lang="cs-CZ" dirty="0">
                <a:solidFill>
                  <a:schemeClr val="accent6"/>
                </a:solidFill>
              </a:rPr>
              <a:t>MIX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FD51F-BE30-4210-8E27-978593577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8" y="1378869"/>
            <a:ext cx="5919580" cy="4437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C352F-6C68-44EC-88ED-5204658CB1B7}"/>
              </a:ext>
            </a:extLst>
          </p:cNvPr>
          <p:cNvSpPr txBox="1"/>
          <p:nvPr/>
        </p:nvSpPr>
        <p:spPr>
          <a:xfrm>
            <a:off x="653498" y="942090"/>
            <a:ext cx="212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For instance:</a:t>
            </a: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1846BBFB-79CF-45C2-9B8C-B9BA543EBF09}"/>
              </a:ext>
            </a:extLst>
          </p:cNvPr>
          <p:cNvSpPr/>
          <p:nvPr/>
        </p:nvSpPr>
        <p:spPr>
          <a:xfrm>
            <a:off x="2014330" y="772831"/>
            <a:ext cx="878785" cy="5385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F02FEA-545D-4C76-8231-88B21AAFB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14" y="636105"/>
            <a:ext cx="2563674" cy="2548009"/>
          </a:xfrm>
          <a:prstGeom prst="rect">
            <a:avLst/>
          </a:prstGeom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6F8FC4F5-D67A-4126-9D01-184221FE8812}"/>
              </a:ext>
            </a:extLst>
          </p:cNvPr>
          <p:cNvCxnSpPr/>
          <p:nvPr/>
        </p:nvCxnSpPr>
        <p:spPr>
          <a:xfrm>
            <a:off x="7341705" y="874991"/>
            <a:ext cx="879240" cy="780340"/>
          </a:xfrm>
          <a:prstGeom prst="bentConnector3">
            <a:avLst>
              <a:gd name="adj1" fmla="val 45478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0BAB9A1-ADE7-4176-9786-EDFC4A879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39" y="3227463"/>
            <a:ext cx="3629907" cy="27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1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422</TotalTime>
  <Words>954</Words>
  <Application>Microsoft Office PowerPoint</Application>
  <PresentationFormat>Širokoúhlá obrazovka</PresentationFormat>
  <Paragraphs>94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Bowlby One SC</vt:lpstr>
      <vt:lpstr>Corbel</vt:lpstr>
      <vt:lpstr>Courier New</vt:lpstr>
      <vt:lpstr>Wingdings</vt:lpstr>
      <vt:lpstr>Basis</vt:lpstr>
      <vt:lpstr>Apple INC.</vt:lpstr>
      <vt:lpstr>General informations</vt:lpstr>
      <vt:lpstr>1. History of the company</vt:lpstr>
      <vt:lpstr>2. History of the company</vt:lpstr>
      <vt:lpstr>Present era ( post Jobs era)</vt:lpstr>
      <vt:lpstr>Products</vt:lpstr>
      <vt:lpstr>Products - pictures</vt:lpstr>
      <vt:lpstr>SWOT Analysis</vt:lpstr>
      <vt:lpstr>Marketing MIX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</dc:title>
  <dc:creator>Adam</dc:creator>
  <cp:lastModifiedBy>22 Richter Adam</cp:lastModifiedBy>
  <cp:revision>41</cp:revision>
  <dcterms:created xsi:type="dcterms:W3CDTF">2020-05-22T09:19:25Z</dcterms:created>
  <dcterms:modified xsi:type="dcterms:W3CDTF">2020-10-09T19:42:56Z</dcterms:modified>
</cp:coreProperties>
</file>