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B4EB3-4E08-4573-88CB-9B9F73287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97C74B-0E45-4807-933E-B49A4A015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156383-9386-4650-A520-8FE3894F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D6E4-9AA3-44FA-B0D2-408A3B376C8F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A03141-57D1-4D2C-8C52-091236A4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9D4CF1-9D44-432A-A6FD-797C8BC7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06D-74C7-4EF1-814D-D82001B44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94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7E5CA-83B3-4EED-8F64-B7720339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529AC9-9045-420C-BD90-26030F017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9B7660-846B-4B35-A1E6-ADB76DB6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D6E4-9AA3-44FA-B0D2-408A3B376C8F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5C8618-E088-44D4-B8FD-91E7D640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7DEB2D-3D92-49A9-B56D-0976E3C9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06D-74C7-4EF1-814D-D82001B44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67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8F13182-C1D6-4D5E-B745-01ABBFC8C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D1D225-4493-486E-980B-C5B718986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872221-113F-46CC-9D17-204D60DE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D6E4-9AA3-44FA-B0D2-408A3B376C8F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867492-809D-4D27-A2E2-DFD74092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B50AF5-31C2-40F2-B986-AEC292D9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06D-74C7-4EF1-814D-D82001B44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97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9BB11-0694-4E1F-90D9-714D69D1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0F60C-8016-44EA-A85B-AA3F024BC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8A3355-1BED-448D-9A9A-EBDCA69E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D6E4-9AA3-44FA-B0D2-408A3B376C8F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049035-FF22-4106-8151-08EB1BF6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724CBE-84BF-479B-B2A9-E7DE5D06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06D-74C7-4EF1-814D-D82001B44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65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32DCC-EC56-42BA-B715-34CFF90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4DD65F-AF1F-4BC7-BABA-EE1FF872B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C5250D-293D-48EF-BD59-4262D7A3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D6E4-9AA3-44FA-B0D2-408A3B376C8F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58B8F8-881E-418B-9EA3-4C7A60DF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76D48E-F9AE-49A6-9F3C-BD065EC2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06D-74C7-4EF1-814D-D82001B44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62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589C7-C431-4A00-9637-12030A5B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49441-904B-4A36-87B4-F888B0D8D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AC15990-9F6D-4ABD-B8D6-2A7CDD3F1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0277C8-A259-41DC-8578-4591C788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D6E4-9AA3-44FA-B0D2-408A3B376C8F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5736E1-7C30-4918-BEA0-9D6D5762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213255-333F-4274-8F08-38E3CA63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06D-74C7-4EF1-814D-D82001B44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7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99F29-5656-4C37-9F77-73AEDC22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84F6E7-B09C-467C-A1D7-4A02AA29C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B9DD3D-7DD7-4865-AC40-CFBF54F1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430043-3C35-4C92-94FB-82485D085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A8E7D1-7336-4E89-BDA4-2B8A77BFA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5F73730-5518-4EB2-AFFD-566D36CA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D6E4-9AA3-44FA-B0D2-408A3B376C8F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015968E-61E8-4DBE-BC4E-836C06F4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581AE03-F9CA-493E-AB55-7A88A581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06D-74C7-4EF1-814D-D82001B44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31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F4578-90D2-4276-A766-7C59AF12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07D98D-84DC-4838-B3DD-33A5A660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D6E4-9AA3-44FA-B0D2-408A3B376C8F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232F49-A72E-4DB2-9A4B-B8B78705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11F7AA-45B9-4A15-B3AC-82FE6B8A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06D-74C7-4EF1-814D-D82001B44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19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929D705-2F32-4668-90B7-C1D34695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D6E4-9AA3-44FA-B0D2-408A3B376C8F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FD60EA3-AC70-4141-88E9-3E435342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762A97-767D-4F99-A20D-2D27A474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06D-74C7-4EF1-814D-D82001B44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53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83A38-34AD-42CB-9DFB-0901E7CA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936EAE-506D-4372-A19F-8C90BFB2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7299EC-3E3D-430E-984F-035FE26F5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94E6A3-93F0-454C-9F65-A403B8FE1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D6E4-9AA3-44FA-B0D2-408A3B376C8F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591D42-A4DB-43A8-8B0F-1DCBD879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7F7C98-1211-4C27-A90F-250D0C4D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06D-74C7-4EF1-814D-D82001B44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93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B0A4B-FAC1-4F02-92AB-D7A6FC12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3A3C21-3052-4327-BA6A-F77C606EF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B4F931-08AF-4469-8899-B75BB67FC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0734B4-6CD9-415B-8861-6EE1B6E4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D6E4-9AA3-44FA-B0D2-408A3B376C8F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8677F1-16F9-4B54-8F4C-2FCEC819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55ABEA-C467-4159-8B2A-BCBDB945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406D-74C7-4EF1-814D-D82001B44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97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64D4600-1B78-4269-BA02-90B00A85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6E9936-E3F0-42F6-B2A2-6D6377290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D31C40-BF75-4860-B646-FEBF049FA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D6E4-9AA3-44FA-B0D2-408A3B376C8F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0B48B2-07B9-4A9D-955F-83C26AA1F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5AC1BC-2164-4146-9962-C6CE0CB1F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406D-74C7-4EF1-814D-D82001B44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77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event/Holocaust" TargetMode="External"/><Relationship Id="rId2" Type="http://schemas.openxmlformats.org/officeDocument/2006/relationships/hyperlink" Target="https://www.holocaus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books.org/wiki/Sv%C4%9Btov%C3%A9_d%C4%9Bjiny/Holocaust" TargetMode="External"/><Relationship Id="rId4" Type="http://schemas.openxmlformats.org/officeDocument/2006/relationships/hyperlink" Target="https://www.pametnaroda.cz/cs/holocau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holocaust">
            <a:extLst>
              <a:ext uri="{FF2B5EF4-FFF2-40B4-BE49-F238E27FC236}">
                <a16:creationId xmlns:a16="http://schemas.microsoft.com/office/drawing/2014/main" id="{17B6AC8F-8B5E-49CE-888F-9A50DFB8A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r="11423" b="9091"/>
          <a:stretch/>
        </p:blipFill>
        <p:spPr bwMode="auto">
          <a:xfrm>
            <a:off x="3830254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73984A-FEA8-4767-94BC-D3BD7C33E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7200" dirty="0"/>
              <a:t>Holocaust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7231A2-70CD-4F22-8E3D-7BA2E89F1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800" dirty="0"/>
              <a:t>Roman Veškrna ITB3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02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FC6BC8-59FA-4570-B790-EFF442B0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 dirty="0"/>
              <a:t>Co to je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393D2-6348-4721-9329-1EE7B0FB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/>
              <a:t>šoa – hebrejsky - neštěstí, zničení, pohromasystematické a státem provozované pronásledování a hromadné vyvražďování Židů během druhé světové války</a:t>
            </a:r>
          </a:p>
          <a:p>
            <a:r>
              <a:rPr lang="cs-CZ" sz="2000"/>
              <a:t>Termín holokaust byl později rozšířen i na systematické vyvražďování dalších etnických, náboženských a politických skupin (Romů, Poláků, občanů Sovětského svazu, tělesně či mentálně postižených, politických odpůrců, homosexuálů atd.)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holocaust">
            <a:extLst>
              <a:ext uri="{FF2B5EF4-FFF2-40B4-BE49-F238E27FC236}">
                <a16:creationId xmlns:a16="http://schemas.microsoft.com/office/drawing/2014/main" id="{E65AD73E-956A-45B9-A292-35DC6CF96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r="19697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56455C-E0E1-4FB7-87E8-6C409A39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 dirty="0"/>
              <a:t>Počet mrtvých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E07093-BC5C-46E0-97F4-07638C36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Autofit/>
          </a:bodyPr>
          <a:lstStyle/>
          <a:p>
            <a:r>
              <a:rPr lang="cs-CZ" sz="2600" dirty="0"/>
              <a:t>Židé: 5,9 miliónů</a:t>
            </a:r>
          </a:p>
          <a:p>
            <a:r>
              <a:rPr lang="cs-CZ" sz="2600" dirty="0"/>
              <a:t>Sovětští váleční zajatci: 2-3 miliónů</a:t>
            </a:r>
          </a:p>
          <a:p>
            <a:r>
              <a:rPr lang="cs-CZ" sz="2600" dirty="0"/>
              <a:t>Poláci: 1,8 – 2 miliónů</a:t>
            </a:r>
          </a:p>
          <a:p>
            <a:r>
              <a:rPr lang="cs-CZ" sz="2600" dirty="0"/>
              <a:t>Romové: až 800 tisíc</a:t>
            </a:r>
          </a:p>
          <a:p>
            <a:r>
              <a:rPr lang="cs-CZ" sz="2600" dirty="0"/>
              <a:t>Postižení: 200–250 tisíc </a:t>
            </a:r>
          </a:p>
          <a:p>
            <a:r>
              <a:rPr lang="cs-CZ" sz="2600" dirty="0"/>
              <a:t>Homosexuálové: 5 000</a:t>
            </a:r>
          </a:p>
          <a:p>
            <a:r>
              <a:rPr lang="cs-CZ" sz="2600" dirty="0"/>
              <a:t>Celkem: 11 – 17 miliónů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holocaust">
            <a:extLst>
              <a:ext uri="{FF2B5EF4-FFF2-40B4-BE49-F238E27FC236}">
                <a16:creationId xmlns:a16="http://schemas.microsoft.com/office/drawing/2014/main" id="{8FDD04F5-E5AB-4938-8F08-30D117253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r="17846" b="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2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89B38D-6B20-4BD8-88DC-2007C3A6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 dirty="0"/>
              <a:t>Oběti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755C1C-00B7-436C-8820-EA6B6AC9D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/>
              <a:t>Oběti byly nejdříve transportovány do průchozích táborů jako byly například v Terezíně nebo ve Varšavě</a:t>
            </a:r>
          </a:p>
          <a:p>
            <a:r>
              <a:rPr lang="cs-CZ" sz="2000"/>
              <a:t>Odtud byly převáženy do vyhlazovacích táborů, zde buď pracovali až do smrti nebo byly rovnou zabity v plynových komorách a spáleny v krematoriích</a:t>
            </a:r>
          </a:p>
          <a:p>
            <a:r>
              <a:rPr lang="cs-CZ" sz="2000"/>
              <a:t>Vězni měli různé označení podle toho o jakou skupinu (rasu) se jednalo</a:t>
            </a:r>
          </a:p>
          <a:p>
            <a:r>
              <a:rPr lang="cs-CZ" sz="2000"/>
              <a:t>Například – židé měli na šatech zašitou žlutou hvězdu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holocaust terezín">
            <a:extLst>
              <a:ext uri="{FF2B5EF4-FFF2-40B4-BE49-F238E27FC236}">
                <a16:creationId xmlns:a16="http://schemas.microsoft.com/office/drawing/2014/main" id="{79227A97-5AB1-448A-B47C-508779F0F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r="8386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9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25" name="Group 13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6" name="Rectangle 13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7DB284-0D24-4520-9A52-A2D7F24CF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cs-CZ" sz="3600"/>
              <a:t>Adolf Eichmann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ED0035-1037-4832-9B8F-46AA12D4C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cs-CZ" sz="1700"/>
              <a:t>Jeden z nejdůležitějších organizátorů protižidovských opatření</a:t>
            </a:r>
          </a:p>
          <a:p>
            <a:r>
              <a:rPr lang="cs-CZ" sz="1700"/>
              <a:t>Jeho prvním krokem bylo zajištění co nejmasivnější emigrace Židů z Rakouska</a:t>
            </a:r>
          </a:p>
          <a:p>
            <a:r>
              <a:rPr lang="cs-CZ" sz="1700"/>
              <a:t>Postupem času se stal Eichmann a jeho úřad místem, z nějž byl organizován proud transportů z celé Evropy do koncentračních a vyhlazovacích táborů</a:t>
            </a:r>
          </a:p>
          <a:p>
            <a:r>
              <a:rPr lang="cs-CZ" sz="1700"/>
              <a:t>Stal jsem jedním z hlavních organizátorů tzv. „Konečného řešení židovské otázky“</a:t>
            </a:r>
          </a:p>
          <a:p>
            <a:r>
              <a:rPr lang="cs-CZ" sz="1700"/>
              <a:t>Po válce uprchl do Argentiny, tam ho v roce 1960 našla tajná služba v roce byl odsouzen k smrti a popraven</a:t>
            </a:r>
          </a:p>
        </p:txBody>
      </p:sp>
      <p:pic>
        <p:nvPicPr>
          <p:cNvPr id="5122" name="Picture 2" descr="Image result for adolf eichmann">
            <a:extLst>
              <a:ext uri="{FF2B5EF4-FFF2-40B4-BE49-F238E27FC236}">
                <a16:creationId xmlns:a16="http://schemas.microsoft.com/office/drawing/2014/main" id="{B4E02E6E-C883-4D58-8A5A-EB8608AC1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1" r="-1" b="10620"/>
          <a:stretch/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99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50AA73-BB1E-465D-A8D5-E0215C80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/>
              <a:t>Koncetrační tábory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349FB-6171-48F8-8FC7-95E93094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/>
              <a:t>Sloužily k hromadnému shromažďování lidí, kteří sem byli umisťováni bez řádného soudu</a:t>
            </a:r>
          </a:p>
          <a:p>
            <a:r>
              <a:rPr lang="cs-CZ" sz="2000"/>
              <a:t>Byly různé druhy táborů: pracovní tábory, tranzitní (průchozí) tábory, kde lidé pouze čekali na další transport, a také tábory vyhlazovací určené výhradně pro hromadné vraždění</a:t>
            </a:r>
          </a:p>
          <a:p>
            <a:r>
              <a:rPr lang="cs-CZ" sz="2000"/>
              <a:t>Největším a nejhrůznějším nacistickým táborem byla označována Osvětim</a:t>
            </a:r>
          </a:p>
          <a:p>
            <a:r>
              <a:rPr lang="cs-CZ" sz="2000"/>
              <a:t>Podle různých odhadů zde zemřelo 1,2 – 1,6 milionů lidí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koncentrační tábory">
            <a:extLst>
              <a:ext uri="{FF2B5EF4-FFF2-40B4-BE49-F238E27FC236}">
                <a16:creationId xmlns:a16="http://schemas.microsoft.com/office/drawing/2014/main" id="{3B24C32A-10CC-451E-8FBD-E345FEBBE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3" r="25155"/>
          <a:stretch/>
        </p:blipFill>
        <p:spPr bwMode="auto">
          <a:xfrm>
            <a:off x="5977788" y="799034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0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840776-10D0-40B4-AB83-5A1A4CEE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299" y="418894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dirty="0"/>
              <a:t>Děkuji za pozornost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F8606E-4DB1-49CB-B530-72EFB196D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Zdroje: </a:t>
            </a:r>
          </a:p>
          <a:p>
            <a:pPr lvl="1"/>
            <a:r>
              <a:rPr lang="cs-CZ" sz="2000" dirty="0">
                <a:hlinkClick r:id="rId2"/>
              </a:rPr>
              <a:t>https://www.holocaust.cz/</a:t>
            </a:r>
            <a:r>
              <a:rPr lang="cs-CZ" sz="2000" dirty="0"/>
              <a:t> </a:t>
            </a:r>
          </a:p>
          <a:p>
            <a:pPr lvl="1"/>
            <a:r>
              <a:rPr lang="cs-CZ" sz="2000" dirty="0">
                <a:hlinkClick r:id="rId3"/>
              </a:rPr>
              <a:t>https://www.britannica.com/event/Holocaust</a:t>
            </a:r>
            <a:r>
              <a:rPr lang="cs-CZ" sz="2000" dirty="0"/>
              <a:t> </a:t>
            </a:r>
          </a:p>
          <a:p>
            <a:pPr lvl="1"/>
            <a:r>
              <a:rPr lang="cs-CZ" sz="2000" dirty="0">
                <a:hlinkClick r:id="rId4"/>
              </a:rPr>
              <a:t>https://www.pametnaroda.cz/cs/holocaust</a:t>
            </a:r>
            <a:r>
              <a:rPr lang="cs-CZ" sz="2000" dirty="0"/>
              <a:t> </a:t>
            </a:r>
          </a:p>
          <a:p>
            <a:pPr lvl="1"/>
            <a:r>
              <a:rPr lang="cs-CZ" sz="2000" dirty="0">
                <a:hlinkClick r:id="rId5"/>
              </a:rPr>
              <a:t>https://cs.wikibooks.org/wiki/Sv%C4%9Btov%C3%A9_d%C4%9Bjiny/Holocaust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7393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365</Words>
  <Application>Microsoft Office PowerPoint</Application>
  <PresentationFormat>Širokoúhlá obrazovka</PresentationFormat>
  <Paragraphs>35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Holocaust</vt:lpstr>
      <vt:lpstr>Co to je</vt:lpstr>
      <vt:lpstr>Počet mrtvých</vt:lpstr>
      <vt:lpstr>Oběti</vt:lpstr>
      <vt:lpstr>Adolf Eichmann</vt:lpstr>
      <vt:lpstr>Koncetrační tábory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</dc:title>
  <dc:creator>Roman Veškrna</dc:creator>
  <cp:lastModifiedBy>Roman Veškrna</cp:lastModifiedBy>
  <cp:revision>1</cp:revision>
  <dcterms:created xsi:type="dcterms:W3CDTF">2021-02-06T13:58:00Z</dcterms:created>
  <dcterms:modified xsi:type="dcterms:W3CDTF">2021-02-06T14:08:46Z</dcterms:modified>
</cp:coreProperties>
</file>