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98" r:id="rId3"/>
    <p:sldId id="284" r:id="rId4"/>
    <p:sldId id="299" r:id="rId5"/>
    <p:sldId id="280" r:id="rId6"/>
    <p:sldId id="291" r:id="rId7"/>
    <p:sldId id="301" r:id="rId8"/>
    <p:sldId id="302" r:id="rId9"/>
    <p:sldId id="303" r:id="rId10"/>
    <p:sldId id="288" r:id="rId11"/>
  </p:sldIdLst>
  <p:sldSz cx="9144000" cy="6858000" type="screen4x3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1E4033B-EDD6-4447-887D-034CA6C27E1F}">
          <p14:sldIdLst>
            <p14:sldId id="260"/>
            <p14:sldId id="298"/>
            <p14:sldId id="284"/>
            <p14:sldId id="299"/>
            <p14:sldId id="280"/>
            <p14:sldId id="291"/>
            <p14:sldId id="301"/>
            <p14:sldId id="302"/>
            <p14:sldId id="303"/>
            <p14:sldId id="288"/>
          </p14:sldIdLst>
        </p14:section>
        <p14:section name="Oddíl bez názvu" id="{C0C53D47-11C3-493E-AEC7-CE18C466F75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 snapToObjects="1"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CA936BD-0915-4DC0-B13D-018435D05D9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9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6740BC-78E4-4E4C-87CF-6BB1E2588FF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9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DEF96AC-4AB3-49C3-94D1-65E2DA1AE744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6B873FA-B6DD-49FB-8DBA-8DCC0A5DB2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D8D180E-8B7C-4D78-8793-6F7F0B01B9E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787125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35E182-9582-4A75-A530-A58765AEBC5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48180"/>
            <a:ext cx="2971800" cy="499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261FBD-F57A-4D44-824B-759B8AA52C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16D8BC-98C2-4600-A24E-1B243733534C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6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1470DC-14F8-416E-995A-2C04D8EDA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24B0F1-9038-46AD-8E70-9CC34F7AE1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224206-58FF-4B47-ADBB-14C0DC3177B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51940B-7BEB-486D-9679-13CCD95BBA09}" type="slidenum">
              <a:t>3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D0D8EA8-2CC8-446F-964C-A020DAF16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620C9C-953E-4A6A-B14F-E81FCBD888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F888C4-F6B2-44AF-89DE-93E1FE99456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5F85C4-B718-4652-B665-406969E6391D}" type="slidenum">
              <a:t>4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B278A7-68E7-4753-B41A-F98FB1627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AE66A2-F9F3-4279-ACE4-C5617C36C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96593-F8FF-4D59-A827-3D455A3A770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C22A7-9CCC-43B5-B79A-262E780CDEED}" type="slidenum">
              <a:t>5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B278A7-68E7-4753-B41A-F98FB1627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AE66A2-F9F3-4279-ACE4-C5617C36C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96593-F8FF-4D59-A827-3D455A3A770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C22A7-9CCC-43B5-B79A-262E780CDEED}" type="slidenum">
              <a:t>6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B278A7-68E7-4753-B41A-F98FB1627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AE66A2-F9F3-4279-ACE4-C5617C36C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96593-F8FF-4D59-A827-3D455A3A770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C22A7-9CCC-43B5-B79A-262E780CDEED}" type="slidenum">
              <a:t>7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B278A7-68E7-4753-B41A-F98FB1627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AE66A2-F9F3-4279-ACE4-C5617C36C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96593-F8FF-4D59-A827-3D455A3A770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C22A7-9CCC-43B5-B79A-262E780CDEED}" type="slidenum">
              <a:t>8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B278A7-68E7-4753-B41A-F98FB1627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AE66A2-F9F3-4279-ACE4-C5617C36C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96593-F8FF-4D59-A827-3D455A3A7701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C22A7-9CCC-43B5-B79A-262E780CDEED}" type="slidenum">
              <a:t>9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E266A7-C6C2-4F2C-A79B-C14AB6A1A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DF447A-4F68-468A-A565-D757BFC475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22652-F956-4F67-8058-765BE843A3D0}"/>
              </a:ext>
            </a:extLst>
          </p:cNvPr>
          <p:cNvSpPr txBox="1"/>
          <p:nvPr/>
        </p:nvSpPr>
        <p:spPr>
          <a:xfrm>
            <a:off x="3884608" y="9448180"/>
            <a:ext cx="2971800" cy="499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D05A78-9520-44B7-84EF-E521EC7BD8C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242A6A11-3E12-4E2D-97E9-FD3E6D735DC3}"/>
              </a:ext>
            </a:extLst>
          </p:cNvPr>
          <p:cNvGrpSpPr/>
          <p:nvPr/>
        </p:nvGrpSpPr>
        <p:grpSpPr>
          <a:xfrm>
            <a:off x="4334932" y="1169929"/>
            <a:ext cx="4814837" cy="4993803"/>
            <a:chOff x="4334932" y="1169929"/>
            <a:chExt cx="4814837" cy="4993803"/>
          </a:xfrm>
        </p:grpSpPr>
        <p:cxnSp>
          <p:nvCxnSpPr>
            <p:cNvPr id="3" name="Straight Connector 16">
              <a:extLst>
                <a:ext uri="{FF2B5EF4-FFF2-40B4-BE49-F238E27FC236}">
                  <a16:creationId xmlns:a16="http://schemas.microsoft.com/office/drawing/2014/main" id="{0FF815A4-7D25-4C7D-A937-E302D922A229}"/>
                </a:ext>
              </a:extLst>
            </p:cNvPr>
            <p:cNvCxnSpPr/>
            <p:nvPr/>
          </p:nvCxnSpPr>
          <p:spPr>
            <a:xfrm flipH="1">
              <a:off x="6009263" y="1169929"/>
              <a:ext cx="3134737" cy="3134746"/>
            </a:xfrm>
            <a:prstGeom prst="straightConnector1">
              <a:avLst/>
            </a:prstGeom>
            <a:noFill/>
            <a:ln w="12701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18">
              <a:extLst>
                <a:ext uri="{FF2B5EF4-FFF2-40B4-BE49-F238E27FC236}">
                  <a16:creationId xmlns:a16="http://schemas.microsoft.com/office/drawing/2014/main" id="{9917E894-93D7-44A2-930B-C5B3622E0EBA}"/>
                </a:ext>
              </a:extLst>
            </p:cNvPr>
            <p:cNvCxnSpPr/>
            <p:nvPr/>
          </p:nvCxnSpPr>
          <p:spPr>
            <a:xfrm flipH="1">
              <a:off x="4334932" y="1348895"/>
              <a:ext cx="4814837" cy="4814837"/>
            </a:xfrm>
            <a:prstGeom prst="straightConnector1">
              <a:avLst/>
            </a:prstGeom>
            <a:noFill/>
            <a:ln w="12701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1516B339-0D51-4373-AB10-047356F2AAFC}"/>
                </a:ext>
              </a:extLst>
            </p:cNvPr>
            <p:cNvCxnSpPr/>
            <p:nvPr/>
          </p:nvCxnSpPr>
          <p:spPr>
            <a:xfrm flipH="1">
              <a:off x="5225594" y="1469267"/>
              <a:ext cx="3912050" cy="3912059"/>
            </a:xfrm>
            <a:prstGeom prst="straightConnector1">
              <a:avLst/>
            </a:prstGeom>
            <a:noFill/>
            <a:ln w="12701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256114ED-7CBC-4B21-83A5-8A007064FF6E}"/>
                </a:ext>
              </a:extLst>
            </p:cNvPr>
            <p:cNvCxnSpPr/>
            <p:nvPr/>
          </p:nvCxnSpPr>
          <p:spPr>
            <a:xfrm flipH="1">
              <a:off x="5304589" y="1307857"/>
              <a:ext cx="3839411" cy="3839410"/>
            </a:xfrm>
            <a:prstGeom prst="straightConnector1">
              <a:avLst/>
            </a:prstGeom>
            <a:noFill/>
            <a:ln w="31747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93CDF128-BB87-4A33-9DC9-6DCCB9FC4D61}"/>
                </a:ext>
              </a:extLst>
            </p:cNvPr>
            <p:cNvCxnSpPr/>
            <p:nvPr/>
          </p:nvCxnSpPr>
          <p:spPr>
            <a:xfrm flipH="1">
              <a:off x="5707081" y="1770196"/>
              <a:ext cx="3430563" cy="3430572"/>
            </a:xfrm>
            <a:prstGeom prst="straightConnector1">
              <a:avLst/>
            </a:prstGeom>
            <a:noFill/>
            <a:ln w="31747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8FE908C-B3FD-4839-ACC7-8D10D114B1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3396" y="533396"/>
            <a:ext cx="6154716" cy="3124203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FC60C-3A11-4C76-AEED-2668FEDD8F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3396" y="3843872"/>
            <a:ext cx="4954246" cy="1913464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55F1B28-6798-4F0B-B527-738CFB3964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82DD05-8D7C-4B90-BEAA-BF05DE8FC5D7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0A57C42-CDCE-407F-A254-BB55A6C8A6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46F5A2-D292-4B94-BAA8-8505826BE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99C71-065D-498B-961D-27F80E88E7BE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23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4678-0763-4FB1-86F4-9BA397A8D5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9F117-FFF3-4997-8652-D2E474D1557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3396" y="533396"/>
            <a:ext cx="8077196" cy="3124203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E3E4E6-A2F7-4D2D-9D6E-DE69AA973F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2006" y="3843863"/>
            <a:ext cx="7281330" cy="45720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2C013E3-5EC9-4D27-B483-3F3AEB4B33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D515F-1FBE-4A0A-8534-85301A495E9D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D268B45-D630-4EB4-BA20-7B03542C2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12A6721-C23A-4656-A58B-490876F3F8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374CB-898D-4932-873B-31F9C909AB0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D2C7-B227-48A3-9E73-A9F4B5FEE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533396"/>
            <a:ext cx="8077196" cy="289560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6C03-1772-4E5A-8CD3-79EF564FA7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4114800"/>
            <a:ext cx="6383554" cy="1904996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A27E-91AA-4627-AC74-E91EA4066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812DA-8420-4B7E-A69D-764CDC3BA552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E9C1C-84C7-4AB1-AB32-4C8DF5B3FB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0597-954A-4B9D-8F97-3DA31DCC1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16B993-EB5D-46EC-8C66-5261C092945A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15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6D8C-AB33-4561-9A4F-9D01958BCB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6280" y="533396"/>
            <a:ext cx="6859783" cy="289560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4391DDB-4751-4A29-A44C-905995A01D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66803" y="3429000"/>
            <a:ext cx="6402464" cy="482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E7A05E-C753-4B7D-98FC-140F27EA73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4301072"/>
            <a:ext cx="6382356" cy="1718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836DB6-5467-40C2-9272-3E9FB8E09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B0859F-D9F4-4B84-A629-515208172AF4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0DDA5A-6400-4BD9-9A17-3BAB70DABC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6BDD1C-AA29-4DAC-B885-F6E54659BB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2CD5E-520B-4C85-B0C0-C270D33FCA84}" type="slidenum">
              <a:t>‹#›</a:t>
            </a:fld>
            <a:endParaRPr lang="cs-CZ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307C9FF-10CB-46F5-AAC6-6625141A3D97}"/>
              </a:ext>
            </a:extLst>
          </p:cNvPr>
          <p:cNvSpPr txBox="1"/>
          <p:nvPr/>
        </p:nvSpPr>
        <p:spPr>
          <a:xfrm>
            <a:off x="228600" y="710625"/>
            <a:ext cx="45731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F89AAE0-4F9A-429F-BBAA-0034DCC66FC6}"/>
              </a:ext>
            </a:extLst>
          </p:cNvPr>
          <p:cNvSpPr txBox="1"/>
          <p:nvPr/>
        </p:nvSpPr>
        <p:spPr>
          <a:xfrm>
            <a:off x="7696203" y="2768602"/>
            <a:ext cx="45731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63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0E8A-41BE-4B63-BF79-D3A353462E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3429000"/>
            <a:ext cx="6382356" cy="16974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136F5-D943-40DE-8110-D514EF06A3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5132984"/>
            <a:ext cx="6383554" cy="886821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C322-450D-4747-8048-660CD76607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63E2B-FB47-4CAC-831C-DC3B53FDE35C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1D13-8E81-4511-ABDD-E6F2402694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DEFA5-C908-43F0-BE2F-275A66F7B4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E1548-D052-434E-8941-CBC443F8E9E7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87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0B99-6A41-441E-AFA5-2A92BBB73A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6280" y="533396"/>
            <a:ext cx="6859783" cy="289560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34021D3-54DC-4953-AE3B-7A94B561A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3886200"/>
            <a:ext cx="6382356" cy="1049868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5F519-19FC-4909-9F05-A85D698BFC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4953003"/>
            <a:ext cx="6382356" cy="1066803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A9ACB3-6BD5-40CF-9CC3-BE11A4729F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8411DA-2149-4B27-89B9-61DF04621FE6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D81D42-C50A-4BF6-847D-7DD50040E0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B3BE7-FEF3-4BF0-9735-058D0FA755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78B23E-1E55-4853-92D4-A9CA97E42F97}" type="slidenum">
              <a:t>‹#›</a:t>
            </a:fld>
            <a:endParaRPr lang="cs-CZ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15F6AAB2-3304-44C6-A19B-76B035BC87B1}"/>
              </a:ext>
            </a:extLst>
          </p:cNvPr>
          <p:cNvSpPr txBox="1"/>
          <p:nvPr/>
        </p:nvSpPr>
        <p:spPr>
          <a:xfrm>
            <a:off x="228600" y="710625"/>
            <a:ext cx="45731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72D1DB5-4F7D-487F-B0FD-AF82CCF6C7DD}"/>
              </a:ext>
            </a:extLst>
          </p:cNvPr>
          <p:cNvSpPr txBox="1"/>
          <p:nvPr/>
        </p:nvSpPr>
        <p:spPr>
          <a:xfrm>
            <a:off x="7696203" y="2768602"/>
            <a:ext cx="45731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76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9627-E005-4DBD-B685-DBA8945E4F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533396"/>
            <a:ext cx="7525658" cy="289560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EC04546-2270-4AD4-A288-F8DBF3E1E2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3928536"/>
            <a:ext cx="6382356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DB439F-D5E4-486E-A369-8D0E09E819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396" y="4766730"/>
            <a:ext cx="6382356" cy="1253066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F65BBB-20BB-4B0C-9D55-17F0C93A7E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EB058-4E37-4E10-B7E5-98025BF1D242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8D4041-689B-466C-BFFC-B6D7CD12B1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10E25-AB8C-4531-B1AA-E3AB040C4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6ACAD6-CD59-40DC-AF99-50FA05B03B5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77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2E77-5A5A-411C-9F3B-DEBB7F5E88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78E65-AC2C-4A22-9109-44BB8B4D811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BFD57-5B33-4D0E-B8F8-D828E8396B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5F739-A19A-46D9-9597-9B5C915B61BC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CB9B5-DED0-4CB9-A4A0-C5BE34CA19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B8D0-A1CD-4B81-A0DD-C7FBEE626C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4CB85-AC5A-4BBF-951E-47581158253E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34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E3E65-8078-43FE-855B-9028F792101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66406" y="533396"/>
            <a:ext cx="2044196" cy="4419596"/>
          </a:xfrm>
        </p:spPr>
        <p:txBody>
          <a:bodyPr vert="eaVert"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2EEBE-DA4E-478A-8E8F-6E3812C2A0A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33396" y="533396"/>
            <a:ext cx="5850011" cy="548640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77AA-243C-4192-AC09-B0B1519537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DEE45-5677-4CAE-8C40-FABF92592FEC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72A69-2B17-444F-B90B-9E00B9FBF9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48A3D-ECE7-4D06-9CB0-423C85770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699DF-4246-4863-8719-FC5257C0CF8A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7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7864-9801-44D8-8B47-D4009FE7F9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49C3-9879-408B-83D5-A807649755A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9BC0-E442-4C69-B2D6-D008DE6D29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246879-416A-4242-81F5-1C5FA4E46200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5434B-B159-458C-8D4E-F6A622AEC8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199A-78ED-4419-8634-25F27E14B8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3DDDBD-2FB3-4074-A4BF-1B06965291B7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9153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3E4A-C403-4163-A1D0-6F3A43179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1981203"/>
            <a:ext cx="6402464" cy="231986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70329-A6D5-4630-BD3E-214601553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396" y="4487335"/>
            <a:ext cx="6402464" cy="153247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9B2F7-F740-4632-AC77-86834EE10A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64B8D6-C1B8-4548-8377-47A9F0E8F48D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C9D9-1C6D-46B1-A5D7-D07AD126FB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70DB4-700B-4434-8238-A156067A4C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CE6CD7-D48D-4F59-A668-3BE84C04A0D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0C8E-3490-4D22-94B3-196BB9839F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184B6D7-8048-4C98-87C9-C745527815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396" y="533396"/>
            <a:ext cx="3949970" cy="37676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EC4ADB1-7484-40D4-9802-66464FD49D3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62361" y="533396"/>
            <a:ext cx="3948242" cy="37591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3150D-8381-4187-A970-ED1FF92FAE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8943D-7063-4C8E-941C-756B89E3AA5E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C338-B347-4BDF-9FC7-4B49DEFBA1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C2FAF-D1BA-43AE-B5CF-63684BD9B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46B28-EC6C-448A-BC40-8434614EBFE0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64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D7E5-25E8-4424-8209-2B9B1E3737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B9EAC-963A-44E1-BC81-8B685CE2D8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1996" y="533396"/>
            <a:ext cx="3716862" cy="609603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A5460-EC17-4E48-9BA1-69AD89A36B8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33396" y="1143000"/>
            <a:ext cx="3945471" cy="315806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FA4F5-81F3-42E7-BC13-E1A37EF9D8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855015" y="566735"/>
            <a:ext cx="3764054" cy="576264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306CD-4919-40E4-A45A-7BA9AE34288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62361" y="1143000"/>
            <a:ext cx="3956709" cy="31495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39D85-213A-4D47-89FF-8727E67481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00EB53-816A-46E8-B18A-E7D6FD7224B8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93759-277E-42CF-AA78-390FA8A763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DD7D8-284F-4E3F-9D12-11CD21858A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39391C-FE6D-44D6-9C0D-ABD9B8C2CFC8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259D-A388-4CF1-88A0-2A344071FB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01E00-1F9E-4F29-8DCD-65FA159877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7C317-1E09-426B-8743-00261C26A6D1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5155D-6438-4F09-A09B-FC66D4318C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F8793-01CF-40EA-BE71-667FD1A286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D313C-7754-4932-B588-DBB238AEBDEE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7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E55BD-3F31-4D7F-ABC1-1FF98A0733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5542D-03A8-4429-884A-C62A0B4269A3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79986-693F-4C9A-AA1C-4BA86C65A1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8944-06B3-4655-A662-07D635892F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CB6B6-E3E5-46D2-B3F4-F285300F376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33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A3C1-EC86-442C-9717-CD3FFF9C3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8670" y="533396"/>
            <a:ext cx="3200400" cy="1524003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24FE-E61D-4CC1-A3E1-189AA377D4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396" y="533396"/>
            <a:ext cx="443875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57AA-3711-43ED-BC0C-F014870D3A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18670" y="2209803"/>
            <a:ext cx="3200400" cy="2091269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87F90-5B90-47C5-8295-73B7B44B22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07FA0E-629F-4C0F-AE04-AE6C677AB56E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21528-6F95-4845-95CD-E35289CDA7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5241A-E7CE-46F3-A1E5-6EB229D37E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AA22C-1B06-49A6-86EA-2265664F95F0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03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A50F-19CF-4E85-942E-CEE914B668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5803" y="1447796"/>
            <a:ext cx="3563261" cy="11430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9D3DF-5E56-4D4A-B687-8EF2F36E4AF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61996" y="914400"/>
            <a:ext cx="3280976" cy="4800600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5E158-2400-45A6-AEF5-E234ECFE36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496022" y="2743200"/>
            <a:ext cx="3564221" cy="2082802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B0B3-3260-481F-A946-AC18611186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B71B61-1A7A-4E91-A414-04A773CE2AA8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53664-EF61-464C-B381-6A3BBEC141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DA393-9F85-4DD8-BDB2-D63E0AE55F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7EAB32-6480-4E80-AB43-89F168B49539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0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9B1569D-DFF1-452A-89DE-91D478B7BBC3}"/>
              </a:ext>
            </a:extLst>
          </p:cNvPr>
          <p:cNvGrpSpPr/>
          <p:nvPr/>
        </p:nvGrpSpPr>
        <p:grpSpPr>
          <a:xfrm>
            <a:off x="6670676" y="3894667"/>
            <a:ext cx="2470452" cy="2658536"/>
            <a:chOff x="6670676" y="3894667"/>
            <a:chExt cx="2470452" cy="2658536"/>
          </a:xfrm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id="{147CAC5A-DBAD-49EA-9E64-091A8ECA7C21}"/>
                </a:ext>
              </a:extLst>
            </p:cNvPr>
            <p:cNvCxnSpPr/>
            <p:nvPr/>
          </p:nvCxnSpPr>
          <p:spPr>
            <a:xfrm flipH="1">
              <a:off x="8384865" y="3894667"/>
              <a:ext cx="756263" cy="756264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74DCD938-9B79-463E-87EB-4DCC42DE8331}"/>
                </a:ext>
              </a:extLst>
            </p:cNvPr>
            <p:cNvCxnSpPr/>
            <p:nvPr/>
          </p:nvCxnSpPr>
          <p:spPr>
            <a:xfrm flipH="1">
              <a:off x="6670676" y="4082741"/>
              <a:ext cx="2470452" cy="2470462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D342C1D5-D81B-4094-ACB9-9ED039263C9F}"/>
                </a:ext>
              </a:extLst>
            </p:cNvPr>
            <p:cNvCxnSpPr/>
            <p:nvPr/>
          </p:nvCxnSpPr>
          <p:spPr>
            <a:xfrm flipH="1">
              <a:off x="7569860" y="4161224"/>
              <a:ext cx="1571268" cy="1571268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B720AFF7-350D-4066-9B41-2D56BBB5C791}"/>
                </a:ext>
              </a:extLst>
            </p:cNvPr>
            <p:cNvCxnSpPr/>
            <p:nvPr/>
          </p:nvCxnSpPr>
          <p:spPr>
            <a:xfrm flipH="1">
              <a:off x="7694813" y="4038603"/>
              <a:ext cx="1441359" cy="1441359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00B2383A-7225-444A-9245-7CE061437553}"/>
                </a:ext>
              </a:extLst>
            </p:cNvPr>
            <p:cNvCxnSpPr/>
            <p:nvPr/>
          </p:nvCxnSpPr>
          <p:spPr>
            <a:xfrm flipH="1">
              <a:off x="8088937" y="4495867"/>
              <a:ext cx="1047235" cy="1047234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36EDE7A-809E-44C6-A5EB-88241AD1AC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4495803"/>
            <a:ext cx="6554867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8C2F78-7151-4E2A-87F6-8B1E97532C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396" y="533396"/>
            <a:ext cx="6554867" cy="3767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C3773F-9942-4FD6-80CA-AB3EC4862D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30240" y="6172200"/>
            <a:ext cx="120046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1E9F44A5-664D-4981-9CD3-F91461047CE5}" type="datetime1">
              <a:rPr lang="cs-CZ"/>
              <a:pPr lvl="0"/>
              <a:t>08.06.2022</a:t>
            </a:fld>
            <a:endParaRPr lang="cs-CZ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DAC2C2-C579-4C2F-9719-0F7B45B7FD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33396" y="6172200"/>
            <a:ext cx="581172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E3EB15A-C823-4D08-855B-9F08B94B899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774429" y="5578480"/>
            <a:ext cx="856902" cy="66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8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775372D0-40AA-40D9-8D2E-E6D494DA65A7}" type="slidenum"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2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cs-CZ" sz="2000" b="0" i="0" u="none" strike="noStrike" kern="1200" cap="none" spc="0" baseline="0">
          <a:solidFill>
            <a:srgbClr val="0F496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cs-CZ" sz="1800" b="0" i="0" u="none" strike="noStrike" kern="1200" cap="none" spc="0" baseline="0">
          <a:solidFill>
            <a:srgbClr val="0F496F"/>
          </a:solidFill>
          <a:uFillTx/>
          <a:latin typeface="Century Gothic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cs-CZ" sz="1600" b="0" i="0" u="none" strike="noStrike" kern="1200" cap="none" spc="0" baseline="0">
          <a:solidFill>
            <a:srgbClr val="0F496F"/>
          </a:solidFill>
          <a:uFillTx/>
          <a:latin typeface="Century Gothic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cs-CZ" sz="1400" b="0" i="0" u="none" strike="noStrike" kern="1200" cap="none" spc="0" baseline="0">
          <a:solidFill>
            <a:srgbClr val="0F496F"/>
          </a:solidFill>
          <a:uFillTx/>
          <a:latin typeface="Century Gothic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cs-CZ" sz="1400" b="0" i="0" u="none" strike="noStrike" kern="1200" cap="none" spc="0" baseline="0">
          <a:solidFill>
            <a:srgbClr val="0F496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F2085-855E-48F2-A9B6-7042BD49C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latin typeface="Calibri"/>
                <a:ea typeface="Cambria" pitchFamily="18"/>
                <a:cs typeface="Arial" pitchFamily="34"/>
              </a:rPr>
              <a:t>Netradiční IT reklamní předměty</a:t>
            </a:r>
            <a:endParaRPr lang="cs-CZ" sz="1600" dirty="0">
              <a:latin typeface="Calibri"/>
              <a:ea typeface="Cambria" pitchFamily="18"/>
              <a:cs typeface="Arial" pitchFamily="34"/>
            </a:endParaRPr>
          </a:p>
        </p:txBody>
      </p:sp>
      <p:sp>
        <p:nvSpPr>
          <p:cNvPr id="3" name="Obdélník 21">
            <a:extLst>
              <a:ext uri="{FF2B5EF4-FFF2-40B4-BE49-F238E27FC236}">
                <a16:creationId xmlns:a16="http://schemas.microsoft.com/office/drawing/2014/main" id="{7F0F9E04-30B9-46B2-AB04-BE5839C121CC}"/>
              </a:ext>
            </a:extLst>
          </p:cNvPr>
          <p:cNvSpPr/>
          <p:nvPr/>
        </p:nvSpPr>
        <p:spPr>
          <a:xfrm>
            <a:off x="0" y="1993254"/>
            <a:ext cx="9144000" cy="378000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FFFFFF"/>
              </a:solidFill>
              <a:uFillTx/>
              <a:latin typeface="Calibri Light"/>
            </a:endParaRPr>
          </a:p>
        </p:txBody>
      </p:sp>
      <p:pic>
        <p:nvPicPr>
          <p:cNvPr id="4" name="Obrázek 24" descr="Obsah obrázku text, klipart&#10;&#10;Popis byl vytvořen automaticky">
            <a:extLst>
              <a:ext uri="{FF2B5EF4-FFF2-40B4-BE49-F238E27FC236}">
                <a16:creationId xmlns:a16="http://schemas.microsoft.com/office/drawing/2014/main" id="{521C4458-6103-4198-A467-D12FBC46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448" y="3416911"/>
            <a:ext cx="4261103" cy="9326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text, maska, zavřít, brýle&#10;&#10;Popis byl vytvořen automaticky">
            <a:extLst>
              <a:ext uri="{FF2B5EF4-FFF2-40B4-BE49-F238E27FC236}">
                <a16:creationId xmlns:a16="http://schemas.microsoft.com/office/drawing/2014/main" id="{09A1F923-7119-45A3-959D-B30B820F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2490BA-0B5C-4DED-A12A-F18C8A25AD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097962"/>
            <a:ext cx="8229600" cy="2890674"/>
          </a:xfrm>
        </p:spPr>
        <p:txBody>
          <a:bodyPr wrap="none" anchorCtr="1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cs-CZ" sz="3200" b="1" dirty="0">
                <a:solidFill>
                  <a:srgbClr val="FFFFFF"/>
                </a:solidFill>
                <a:latin typeface="Calibri"/>
                <a:ea typeface="Cambria" pitchFamily="18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6DB84-9D0B-4BB5-A8EC-B59FC2C9F3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latin typeface="Calibri"/>
                <a:ea typeface="Cambria" pitchFamily="18"/>
                <a:cs typeface="Times New Roman" pitchFamily="18"/>
              </a:rPr>
              <a:t>SeznámenÍ s firmou</a:t>
            </a:r>
          </a:p>
        </p:txBody>
      </p:sp>
      <p:pic>
        <p:nvPicPr>
          <p:cNvPr id="6" name="Obrázek 5" descr="Obsah obrázku interiér, patro, místnost, nábytek&#10;&#10;Popis byl vytvořen automaticky">
            <a:extLst>
              <a:ext uri="{FF2B5EF4-FFF2-40B4-BE49-F238E27FC236}">
                <a16:creationId xmlns:a16="http://schemas.microsoft.com/office/drawing/2014/main" id="{22D9FC5A-09CA-4D11-B124-38ABB5C168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702056"/>
            <a:ext cx="9144000" cy="51559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BA30C67-50BB-4D71-BB86-928B463327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172833"/>
            <a:ext cx="8229600" cy="4261140"/>
          </a:xfrm>
        </p:spPr>
        <p:txBody>
          <a:bodyPr wrap="none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b="1" dirty="0">
                <a:solidFill>
                  <a:srgbClr val="FFFFFF"/>
                </a:solidFill>
                <a:latin typeface="Calibri"/>
                <a:ea typeface="Cambria" pitchFamily="18"/>
              </a:rPr>
              <a:t>• Název firmy:</a:t>
            </a: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				ZPROGO team s.r.o.</a:t>
            </a:r>
            <a:b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</a:b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• </a:t>
            </a:r>
            <a:r>
              <a:rPr lang="cs-CZ" b="1" dirty="0">
                <a:solidFill>
                  <a:srgbClr val="FFFFFF"/>
                </a:solidFill>
                <a:latin typeface="Calibri"/>
                <a:ea typeface="Cambria" pitchFamily="18"/>
              </a:rPr>
              <a:t>Jednatel:</a:t>
            </a: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					David Petřek</a:t>
            </a:r>
            <a:b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</a:b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• </a:t>
            </a:r>
            <a:r>
              <a:rPr lang="cs-CZ" b="1" dirty="0">
                <a:solidFill>
                  <a:srgbClr val="FFFFFF"/>
                </a:solidFill>
                <a:latin typeface="Calibri"/>
                <a:ea typeface="Cambria" pitchFamily="18"/>
              </a:rPr>
              <a:t>Sídlo:</a:t>
            </a: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						Karlovo náměstí 290/16, 120 00 PRAHA 2</a:t>
            </a:r>
            <a:b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</a:b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• </a:t>
            </a:r>
            <a:r>
              <a:rPr lang="cs-CZ" b="1" dirty="0">
                <a:solidFill>
                  <a:srgbClr val="FFFFFF"/>
                </a:solidFill>
                <a:latin typeface="Calibri"/>
                <a:ea typeface="Cambria" pitchFamily="18"/>
              </a:rPr>
              <a:t>IČ:</a:t>
            </a: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						27832775</a:t>
            </a:r>
            <a:b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</a:b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• </a:t>
            </a:r>
            <a:r>
              <a:rPr lang="cs-CZ" b="1" dirty="0">
                <a:solidFill>
                  <a:srgbClr val="FFFFFF"/>
                </a:solidFill>
                <a:latin typeface="Calibri"/>
                <a:ea typeface="Cambria" pitchFamily="18"/>
              </a:rPr>
              <a:t>Tel.:</a:t>
            </a: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						+420 603 428 686</a:t>
            </a:r>
            <a:b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</a:b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• </a:t>
            </a:r>
            <a:r>
              <a:rPr lang="cs-CZ" b="1" dirty="0">
                <a:solidFill>
                  <a:srgbClr val="FFFFFF"/>
                </a:solidFill>
                <a:latin typeface="Calibri"/>
                <a:ea typeface="Cambria" pitchFamily="18"/>
              </a:rPr>
              <a:t>E-mail:</a:t>
            </a:r>
            <a:r>
              <a:rPr lang="cs-CZ" dirty="0">
                <a:solidFill>
                  <a:srgbClr val="FFFFFF"/>
                </a:solidFill>
                <a:latin typeface="Calibri"/>
                <a:ea typeface="Cambria" pitchFamily="18"/>
              </a:rPr>
              <a:t>						info@usb21.cz</a:t>
            </a:r>
            <a:endParaRPr lang="cs-CZ" u="sng" dirty="0">
              <a:solidFill>
                <a:srgbClr val="FFFFFF"/>
              </a:solidFill>
              <a:latin typeface="Calibri"/>
              <a:ea typeface="Cambria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67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0B6C-03EB-42C7-A9B5-27DEC39A3D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latin typeface="Calibri"/>
                <a:ea typeface="Cambria" pitchFamily="18"/>
                <a:cs typeface="Times New Roman" pitchFamily="18"/>
              </a:rPr>
              <a:t>NABÍDKA</a:t>
            </a:r>
            <a:endParaRPr lang="cs-CZ" sz="16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9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BBED4467-BFA2-44FA-89FE-488AAD13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702056"/>
            <a:ext cx="9166128" cy="515594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0" name="Zástupný obsah 14">
            <a:extLst>
              <a:ext uri="{FF2B5EF4-FFF2-40B4-BE49-F238E27FC236}">
                <a16:creationId xmlns:a16="http://schemas.microsoft.com/office/drawing/2014/main" id="{19938A53-5806-4BE8-AED7-A5AC97D1B5C1}"/>
              </a:ext>
            </a:extLst>
          </p:cNvPr>
          <p:cNvGrpSpPr/>
          <p:nvPr/>
        </p:nvGrpSpPr>
        <p:grpSpPr>
          <a:xfrm>
            <a:off x="457200" y="2172833"/>
            <a:ext cx="8229600" cy="4261131"/>
            <a:chOff x="457200" y="2172833"/>
            <a:chExt cx="8229600" cy="4261131"/>
          </a:xfrm>
        </p:grpSpPr>
        <p:sp>
          <p:nvSpPr>
            <p:cNvPr id="11" name="Volný tvar: obrazec 3">
              <a:extLst>
                <a:ext uri="{FF2B5EF4-FFF2-40B4-BE49-F238E27FC236}">
                  <a16:creationId xmlns:a16="http://schemas.microsoft.com/office/drawing/2014/main" id="{5C662944-FFAA-408B-8BDF-7A24119CD9AD}"/>
                </a:ext>
              </a:extLst>
            </p:cNvPr>
            <p:cNvSpPr/>
            <p:nvPr/>
          </p:nvSpPr>
          <p:spPr>
            <a:xfrm>
              <a:off x="457200" y="2172833"/>
              <a:ext cx="8229600" cy="2028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29600"/>
                <a:gd name="f7" fmla="val 2028618"/>
                <a:gd name="f8" fmla="val 202862"/>
                <a:gd name="f9" fmla="val 90824"/>
                <a:gd name="f10" fmla="val 8026738"/>
                <a:gd name="f11" fmla="val 8138776"/>
                <a:gd name="f12" fmla="val 1825756"/>
                <a:gd name="f13" fmla="val 1937794"/>
                <a:gd name="f14" fmla="+- 0 0 -90"/>
                <a:gd name="f15" fmla="*/ f3 1 8229600"/>
                <a:gd name="f16" fmla="*/ f4 1 20286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29600"/>
                <a:gd name="f25" fmla="*/ f21 1 2028618"/>
                <a:gd name="f26" fmla="*/ 0 f22 1"/>
                <a:gd name="f27" fmla="*/ 202862 f21 1"/>
                <a:gd name="f28" fmla="*/ 202862 f22 1"/>
                <a:gd name="f29" fmla="*/ 0 f21 1"/>
                <a:gd name="f30" fmla="*/ 8026738 f22 1"/>
                <a:gd name="f31" fmla="*/ 8229600 f22 1"/>
                <a:gd name="f32" fmla="*/ 1825756 f21 1"/>
                <a:gd name="f33" fmla="*/ 2028618 f21 1"/>
                <a:gd name="f34" fmla="+- f23 0 f1"/>
                <a:gd name="f35" fmla="*/ f26 1 8229600"/>
                <a:gd name="f36" fmla="*/ f27 1 2028618"/>
                <a:gd name="f37" fmla="*/ f28 1 8229600"/>
                <a:gd name="f38" fmla="*/ f29 1 2028618"/>
                <a:gd name="f39" fmla="*/ f30 1 8229600"/>
                <a:gd name="f40" fmla="*/ f31 1 8229600"/>
                <a:gd name="f41" fmla="*/ f32 1 2028618"/>
                <a:gd name="f42" fmla="*/ f33 1 202861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8229600" h="202861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noFill/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vert="horz" wrap="square" lIns="1924976" tIns="76196" rIns="76196" bIns="7619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1" i="0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PRODUKTY:</a:t>
              </a:r>
              <a:b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</a:b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USB FLAH DISKY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POWER BANKY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USB KABELY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WEBOVÉ KLÍČE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REPRODUKTORY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USB OHŘÁVAČE NÁPOJŮ</a:t>
              </a:r>
              <a:b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</a:b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VIDEO BOOKLETY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SLUCHÁTKA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USB VĚTRÁČKY</a:t>
              </a:r>
            </a:p>
          </p:txBody>
        </p:sp>
        <p:sp>
          <p:nvSpPr>
            <p:cNvPr id="12" name="Volný tvar: obrazec 4">
              <a:extLst>
                <a:ext uri="{FF2B5EF4-FFF2-40B4-BE49-F238E27FC236}">
                  <a16:creationId xmlns:a16="http://schemas.microsoft.com/office/drawing/2014/main" id="{C487AD51-BBDF-40D9-BABE-DBAD726F93A8}"/>
                </a:ext>
              </a:extLst>
            </p:cNvPr>
            <p:cNvSpPr/>
            <p:nvPr/>
          </p:nvSpPr>
          <p:spPr>
            <a:xfrm>
              <a:off x="660059" y="2375693"/>
              <a:ext cx="1645920" cy="1622895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>
                <a:alphaModFix amt="35000"/>
              </a:blip>
              <a:stretch>
                <a:fillRect/>
              </a:stretch>
            </a:blipFill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cs-CZ" dirty="0"/>
            </a:p>
          </p:txBody>
        </p:sp>
        <p:sp>
          <p:nvSpPr>
            <p:cNvPr id="13" name="Volný tvar: obrazec 5">
              <a:extLst>
                <a:ext uri="{FF2B5EF4-FFF2-40B4-BE49-F238E27FC236}">
                  <a16:creationId xmlns:a16="http://schemas.microsoft.com/office/drawing/2014/main" id="{9400CCBF-9595-4449-8E7D-694A866EDFDD}"/>
                </a:ext>
              </a:extLst>
            </p:cNvPr>
            <p:cNvSpPr/>
            <p:nvPr/>
          </p:nvSpPr>
          <p:spPr>
            <a:xfrm>
              <a:off x="457200" y="4405350"/>
              <a:ext cx="8229600" cy="2028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29600"/>
                <a:gd name="f7" fmla="val 2028618"/>
                <a:gd name="f8" fmla="val 202862"/>
                <a:gd name="f9" fmla="val 90824"/>
                <a:gd name="f10" fmla="val 8026738"/>
                <a:gd name="f11" fmla="val 8138776"/>
                <a:gd name="f12" fmla="val 1825756"/>
                <a:gd name="f13" fmla="val 1937794"/>
                <a:gd name="f14" fmla="+- 0 0 -90"/>
                <a:gd name="f15" fmla="*/ f3 1 8229600"/>
                <a:gd name="f16" fmla="*/ f4 1 20286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29600"/>
                <a:gd name="f25" fmla="*/ f21 1 2028618"/>
                <a:gd name="f26" fmla="*/ 0 f22 1"/>
                <a:gd name="f27" fmla="*/ 202862 f21 1"/>
                <a:gd name="f28" fmla="*/ 202862 f22 1"/>
                <a:gd name="f29" fmla="*/ 0 f21 1"/>
                <a:gd name="f30" fmla="*/ 8026738 f22 1"/>
                <a:gd name="f31" fmla="*/ 8229600 f22 1"/>
                <a:gd name="f32" fmla="*/ 1825756 f21 1"/>
                <a:gd name="f33" fmla="*/ 2028618 f21 1"/>
                <a:gd name="f34" fmla="+- f23 0 f1"/>
                <a:gd name="f35" fmla="*/ f26 1 8229600"/>
                <a:gd name="f36" fmla="*/ f27 1 2028618"/>
                <a:gd name="f37" fmla="*/ f28 1 8229600"/>
                <a:gd name="f38" fmla="*/ f29 1 2028618"/>
                <a:gd name="f39" fmla="*/ f30 1 8229600"/>
                <a:gd name="f40" fmla="*/ f31 1 8229600"/>
                <a:gd name="f41" fmla="*/ f32 1 2028618"/>
                <a:gd name="f42" fmla="*/ f33 1 202861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8229600" h="202861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noFill/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vert="horz" wrap="square" lIns="1924976" tIns="76196" rIns="76196" bIns="7619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1" i="0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CENA</a:t>
              </a:r>
              <a:r>
                <a:rPr lang="cs-CZ" sz="2000" b="0" i="0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:</a:t>
              </a:r>
              <a:b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DLE MNOŽSTVÍ A BALENÍ</a:t>
              </a:r>
            </a:p>
          </p:txBody>
        </p:sp>
        <p:sp>
          <p:nvSpPr>
            <p:cNvPr id="14" name="Volný tvar: obrazec 6">
              <a:extLst>
                <a:ext uri="{FF2B5EF4-FFF2-40B4-BE49-F238E27FC236}">
                  <a16:creationId xmlns:a16="http://schemas.microsoft.com/office/drawing/2014/main" id="{517D366F-54BD-4FE1-A604-462E6E2AFBCF}"/>
                </a:ext>
              </a:extLst>
            </p:cNvPr>
            <p:cNvSpPr/>
            <p:nvPr/>
          </p:nvSpPr>
          <p:spPr>
            <a:xfrm>
              <a:off x="660059" y="4607176"/>
              <a:ext cx="1645920" cy="1622895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5">
                <a:alphaModFix amt="35000"/>
              </a:blip>
              <a:stretch>
                <a:fillRect/>
              </a:stretch>
            </a:blipFill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C09B1-C0FD-4D7C-816A-F76CDEE0D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latin typeface="Calibri"/>
                <a:ea typeface="Cambria" pitchFamily="18"/>
                <a:cs typeface="Times New Roman" pitchFamily="18"/>
              </a:rPr>
              <a:t>NABÍDKA</a:t>
            </a:r>
            <a:endParaRPr lang="cs-CZ" sz="16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9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3C0CE5E0-DAD7-4BA1-BD30-B8EE654B06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11064" y="1702056"/>
            <a:ext cx="9166128" cy="515594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0" name="Zástupný obsah 14">
            <a:extLst>
              <a:ext uri="{FF2B5EF4-FFF2-40B4-BE49-F238E27FC236}">
                <a16:creationId xmlns:a16="http://schemas.microsoft.com/office/drawing/2014/main" id="{25F9329B-2DA7-486E-9DAB-F86442D0CBE7}"/>
              </a:ext>
            </a:extLst>
          </p:cNvPr>
          <p:cNvGrpSpPr/>
          <p:nvPr/>
        </p:nvGrpSpPr>
        <p:grpSpPr>
          <a:xfrm>
            <a:off x="457200" y="2172833"/>
            <a:ext cx="8229600" cy="4260098"/>
            <a:chOff x="457200" y="2172833"/>
            <a:chExt cx="8229600" cy="4260098"/>
          </a:xfrm>
        </p:grpSpPr>
        <p:sp>
          <p:nvSpPr>
            <p:cNvPr id="11" name="Volný tvar: obrazec 3">
              <a:extLst>
                <a:ext uri="{FF2B5EF4-FFF2-40B4-BE49-F238E27FC236}">
                  <a16:creationId xmlns:a16="http://schemas.microsoft.com/office/drawing/2014/main" id="{753D5388-6690-4F13-9F92-AC0CDBF620C0}"/>
                </a:ext>
              </a:extLst>
            </p:cNvPr>
            <p:cNvSpPr/>
            <p:nvPr/>
          </p:nvSpPr>
          <p:spPr>
            <a:xfrm>
              <a:off x="457200" y="2172833"/>
              <a:ext cx="8229600" cy="2028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29600"/>
                <a:gd name="f7" fmla="val 2028618"/>
                <a:gd name="f8" fmla="val 202862"/>
                <a:gd name="f9" fmla="val 90824"/>
                <a:gd name="f10" fmla="val 8026738"/>
                <a:gd name="f11" fmla="val 8138776"/>
                <a:gd name="f12" fmla="val 1825756"/>
                <a:gd name="f13" fmla="val 1937794"/>
                <a:gd name="f14" fmla="+- 0 0 -90"/>
                <a:gd name="f15" fmla="*/ f3 1 8229600"/>
                <a:gd name="f16" fmla="*/ f4 1 20286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29600"/>
                <a:gd name="f25" fmla="*/ f21 1 2028618"/>
                <a:gd name="f26" fmla="*/ 0 f22 1"/>
                <a:gd name="f27" fmla="*/ 202862 f21 1"/>
                <a:gd name="f28" fmla="*/ 202862 f22 1"/>
                <a:gd name="f29" fmla="*/ 0 f21 1"/>
                <a:gd name="f30" fmla="*/ 8026738 f22 1"/>
                <a:gd name="f31" fmla="*/ 8229600 f22 1"/>
                <a:gd name="f32" fmla="*/ 1825756 f21 1"/>
                <a:gd name="f33" fmla="*/ 2028618 f21 1"/>
                <a:gd name="f34" fmla="+- f23 0 f1"/>
                <a:gd name="f35" fmla="*/ f26 1 8229600"/>
                <a:gd name="f36" fmla="*/ f27 1 2028618"/>
                <a:gd name="f37" fmla="*/ f28 1 8229600"/>
                <a:gd name="f38" fmla="*/ f29 1 2028618"/>
                <a:gd name="f39" fmla="*/ f30 1 8229600"/>
                <a:gd name="f40" fmla="*/ f31 1 8229600"/>
                <a:gd name="f41" fmla="*/ f32 1 2028618"/>
                <a:gd name="f42" fmla="*/ f33 1 202861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8229600" h="202861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noFill/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vert="horz" wrap="square" lIns="1924976" tIns="76196" rIns="76196" bIns="7619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1" i="0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DISTRIBUCE VÝROBKŮ:</a:t>
              </a:r>
              <a:br>
                <a:rPr lang="cs-CZ" sz="2000" b="1" i="0" u="sng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VÝROBCE → MO → ZÁKAZNÍK</a:t>
              </a:r>
              <a:b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VÝROBCE → VO → MO → ZÁKAZNÍK</a:t>
              </a:r>
            </a:p>
          </p:txBody>
        </p:sp>
        <p:sp>
          <p:nvSpPr>
            <p:cNvPr id="12" name="Volný tvar: obrazec 4">
              <a:extLst>
                <a:ext uri="{FF2B5EF4-FFF2-40B4-BE49-F238E27FC236}">
                  <a16:creationId xmlns:a16="http://schemas.microsoft.com/office/drawing/2014/main" id="{5BA83E68-9073-43CB-A1B5-C0ADA11755A7}"/>
                </a:ext>
              </a:extLst>
            </p:cNvPr>
            <p:cNvSpPr/>
            <p:nvPr/>
          </p:nvSpPr>
          <p:spPr>
            <a:xfrm>
              <a:off x="660059" y="2375693"/>
              <a:ext cx="1645920" cy="1622895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>
                <a:alphaModFix amt="20000"/>
              </a:blip>
              <a:stretch>
                <a:fillRect/>
              </a:stretch>
            </a:blipFill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cs-CZ" dirty="0"/>
            </a:p>
          </p:txBody>
        </p:sp>
        <p:sp>
          <p:nvSpPr>
            <p:cNvPr id="13" name="Volný tvar: obrazec 5">
              <a:extLst>
                <a:ext uri="{FF2B5EF4-FFF2-40B4-BE49-F238E27FC236}">
                  <a16:creationId xmlns:a16="http://schemas.microsoft.com/office/drawing/2014/main" id="{CFB8E81C-7AC8-4409-B73F-10C2F6C1CE01}"/>
                </a:ext>
              </a:extLst>
            </p:cNvPr>
            <p:cNvSpPr/>
            <p:nvPr/>
          </p:nvSpPr>
          <p:spPr>
            <a:xfrm>
              <a:off x="457200" y="4404317"/>
              <a:ext cx="8229600" cy="2028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29600"/>
                <a:gd name="f7" fmla="val 2028618"/>
                <a:gd name="f8" fmla="val 202862"/>
                <a:gd name="f9" fmla="val 90824"/>
                <a:gd name="f10" fmla="val 8026738"/>
                <a:gd name="f11" fmla="val 8138776"/>
                <a:gd name="f12" fmla="val 1825756"/>
                <a:gd name="f13" fmla="val 1937794"/>
                <a:gd name="f14" fmla="+- 0 0 -90"/>
                <a:gd name="f15" fmla="*/ f3 1 8229600"/>
                <a:gd name="f16" fmla="*/ f4 1 20286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29600"/>
                <a:gd name="f25" fmla="*/ f21 1 2028618"/>
                <a:gd name="f26" fmla="*/ 0 f22 1"/>
                <a:gd name="f27" fmla="*/ 202862 f21 1"/>
                <a:gd name="f28" fmla="*/ 202862 f22 1"/>
                <a:gd name="f29" fmla="*/ 0 f21 1"/>
                <a:gd name="f30" fmla="*/ 8026738 f22 1"/>
                <a:gd name="f31" fmla="*/ 8229600 f22 1"/>
                <a:gd name="f32" fmla="*/ 1825756 f21 1"/>
                <a:gd name="f33" fmla="*/ 2028618 f21 1"/>
                <a:gd name="f34" fmla="+- f23 0 f1"/>
                <a:gd name="f35" fmla="*/ f26 1 8229600"/>
                <a:gd name="f36" fmla="*/ f27 1 2028618"/>
                <a:gd name="f37" fmla="*/ f28 1 8229600"/>
                <a:gd name="f38" fmla="*/ f29 1 2028618"/>
                <a:gd name="f39" fmla="*/ f30 1 8229600"/>
                <a:gd name="f40" fmla="*/ f31 1 8229600"/>
                <a:gd name="f41" fmla="*/ f32 1 2028618"/>
                <a:gd name="f42" fmla="*/ f33 1 202861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8229600" h="202861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noFill/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vert="horz" wrap="square" lIns="1924976" tIns="76196" rIns="76196" bIns="7619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1" i="0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MARKETING:</a:t>
              </a:r>
              <a:b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cs-CZ" sz="2000" dirty="0">
                  <a:solidFill>
                    <a:srgbClr val="FFFFFF"/>
                  </a:solidFill>
                  <a:latin typeface="Calibri"/>
                </a:rPr>
                <a:t>VYUŽÍVÁME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TELEMARKETING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PR ČLÁNKY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cs-CZ" sz="2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NEWSLETTERY PLOŠNOU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INZERCI 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•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SOCIÁLNÍ</a:t>
              </a:r>
              <a:r>
                <a:rPr lang="cs-CZ" sz="20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 </a:t>
              </a:r>
              <a:r>
                <a:rPr lang="cs-CZ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Cambria" pitchFamily="18"/>
                </a:rPr>
                <a:t>SÍTĚ</a:t>
              </a:r>
              <a:endParaRPr lang="cs-CZ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Volný tvar: obrazec 6">
              <a:extLst>
                <a:ext uri="{FF2B5EF4-FFF2-40B4-BE49-F238E27FC236}">
                  <a16:creationId xmlns:a16="http://schemas.microsoft.com/office/drawing/2014/main" id="{BB9CB7C3-1AD2-420A-8CF0-27B02C616A61}"/>
                </a:ext>
              </a:extLst>
            </p:cNvPr>
            <p:cNvSpPr/>
            <p:nvPr/>
          </p:nvSpPr>
          <p:spPr>
            <a:xfrm>
              <a:off x="660059" y="4607176"/>
              <a:ext cx="1645920" cy="1622895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5">
                <a:alphaModFix amt="35000"/>
              </a:blip>
              <a:stretch>
                <a:fillRect/>
              </a:stretch>
            </a:blipFill>
            <a:ln w="19046" cap="flat">
              <a:solidFill>
                <a:srgbClr val="645859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1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4BA2-5BBB-467C-BCA1-190E62E75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latin typeface="Calibri"/>
              </a:rPr>
              <a:t>Počáteční rozvaha k 01.01.2022</a:t>
            </a:r>
            <a:endParaRPr lang="cs-CZ" sz="16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3" name="Obrázek 21" descr="Obsah obrázku text, elektronika, kalkulačka&#10;&#10;Popis byl vytvořen automaticky">
            <a:extLst>
              <a:ext uri="{FF2B5EF4-FFF2-40B4-BE49-F238E27FC236}">
                <a16:creationId xmlns:a16="http://schemas.microsoft.com/office/drawing/2014/main" id="{4E895A07-E8D4-4C85-B710-892F1228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0" y="1702056"/>
            <a:ext cx="9144000" cy="515594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1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33607"/>
              </p:ext>
            </p:extLst>
          </p:nvPr>
        </p:nvGraphicFramePr>
        <p:xfrm>
          <a:off x="457200" y="2496948"/>
          <a:ext cx="8229600" cy="3566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AKTIVA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PASIVA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Zásoby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Vlastní kapitál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Zboží                                            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UIP vlastní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kapitál                      0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000</a:t>
                      </a:r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II. Peněžní prostředky</a:t>
                      </a: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Závazky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Pokladna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000 000</a:t>
                      </a:r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Dodavatelé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000 000</a:t>
                      </a:r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BÚ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000 000</a:t>
                      </a:r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III. Pohledávky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Odběratelé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000 000</a:t>
                      </a:r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AKTIVA celkem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000 000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PASIVA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celkem                           000 000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4BA2-5BBB-467C-BCA1-190E62E75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691518"/>
          </a:xfrm>
          <a:solidFill>
            <a:srgbClr val="645859"/>
          </a:solidFill>
        </p:spPr>
        <p:txBody>
          <a:bodyPr anchorCtr="1">
            <a:no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latin typeface="Calibri"/>
              </a:rPr>
              <a:t>KONEČNÁ rozvaha </a:t>
            </a:r>
            <a:r>
              <a:rPr lang="cs-CZ" b="1">
                <a:latin typeface="Calibri"/>
              </a:rPr>
              <a:t>k 31.05.2022</a:t>
            </a:r>
            <a:endParaRPr lang="cs-CZ" sz="16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3" name="Obrázek 21" descr="Obsah obrázku text, elektronika, kalkulačka&#10;&#10;Popis byl vytvořen automaticky">
            <a:extLst>
              <a:ext uri="{FF2B5EF4-FFF2-40B4-BE49-F238E27FC236}">
                <a16:creationId xmlns:a16="http://schemas.microsoft.com/office/drawing/2014/main" id="{4E895A07-E8D4-4C85-B710-892F1228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0" y="974785"/>
            <a:ext cx="9144000" cy="588321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9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53810"/>
              </p:ext>
            </p:extLst>
          </p:nvPr>
        </p:nvGraphicFramePr>
        <p:xfrm>
          <a:off x="435634" y="1132673"/>
          <a:ext cx="8272732" cy="5547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3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AKTIVA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PASIVA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Dlouhodobý majetek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Vlastní kapitál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Tiskárna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UIP vlastní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kapitál                    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Osobní automobil                    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000 000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Zásoby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II.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Cizí zdroje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Zboží                                             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Úvěry                                            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III. Peněžní prostředky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III. Závazky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Pokladna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Dodavatelé                                  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BÚ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IV. Ceniny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IV. Výsledek hospodaření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b="0" u="non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Kolky                                          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000 000</a:t>
                      </a:r>
                      <a:endParaRPr lang="cs-CZ" sz="2000" b="0" u="non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Zisk                                               </a:t>
                      </a:r>
                      <a:r>
                        <a:rPr lang="cs-CZ" sz="20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cs-CZ" sz="20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V. Pohledávky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Odběratelé                                  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000 000</a:t>
                      </a:r>
                      <a:endParaRPr lang="cs-CZ" sz="20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05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AKTIVA celkem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0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PASIVA</a:t>
                      </a: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celkem                           0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00 000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3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4BA2-5BBB-467C-BCA1-190E62E75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>
            <a:norm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sz="2900" b="1" dirty="0">
                <a:latin typeface="Calibri"/>
                <a:ea typeface="Cambria" pitchFamily="18"/>
                <a:cs typeface="Arial" pitchFamily="34"/>
              </a:rPr>
              <a:t>OCHUTNÁVKA DESIGNU A REALIZACE</a:t>
            </a:r>
            <a:endParaRPr lang="cs-CZ" sz="29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054"/>
            <a:ext cx="9144000" cy="5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4BA2-5BBB-467C-BCA1-190E62E75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>
            <a:norm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sz="2900" b="1" dirty="0">
                <a:latin typeface="Calibri"/>
                <a:ea typeface="Cambria" pitchFamily="18"/>
                <a:cs typeface="Arial" pitchFamily="34"/>
              </a:rPr>
              <a:t>OCHUTNÁVKA DESIGNU A REALIZACE</a:t>
            </a:r>
            <a:endParaRPr lang="cs-CZ" sz="29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054"/>
            <a:ext cx="9144000" cy="5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717"/>
            </a:gs>
            <a:gs pos="100000">
              <a:srgbClr val="C8610B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4BA2-5BBB-467C-BCA1-190E62E75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427414"/>
          </a:xfrm>
          <a:solidFill>
            <a:srgbClr val="645859"/>
          </a:solidFill>
        </p:spPr>
        <p:txBody>
          <a:bodyPr anchorCtr="1">
            <a:norm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cs-CZ" sz="2900" b="1" dirty="0">
                <a:latin typeface="Calibri"/>
                <a:ea typeface="Cambria" pitchFamily="18"/>
                <a:cs typeface="Arial" pitchFamily="34"/>
              </a:rPr>
              <a:t>OCHUTNÁVKA DESIGNU A REALIZACE</a:t>
            </a:r>
            <a:endParaRPr lang="cs-CZ" sz="2900" b="1" dirty="0">
              <a:latin typeface="Calibri"/>
              <a:ea typeface="Cambria" pitchFamily="18"/>
              <a:cs typeface="Times New Roman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054"/>
            <a:ext cx="9144000" cy="5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Ře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12423</TotalTime>
  <Words>319</Words>
  <Application>Microsoft Office PowerPoint</Application>
  <PresentationFormat>Předvádění na obrazovce (4:3)</PresentationFormat>
  <Paragraphs>62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Řez</vt:lpstr>
      <vt:lpstr>Netradiční IT reklamní předměty</vt:lpstr>
      <vt:lpstr>SeznámenÍ s firmou</vt:lpstr>
      <vt:lpstr>NABÍDKA</vt:lpstr>
      <vt:lpstr>NABÍDKA</vt:lpstr>
      <vt:lpstr>Počáteční rozvaha k 01.01.2022</vt:lpstr>
      <vt:lpstr>KONEČNÁ rozvaha k 31.05.2022</vt:lpstr>
      <vt:lpstr>OCHUTNÁVKA DESIGNU A REALIZACE</vt:lpstr>
      <vt:lpstr>OCHUTNÁVKA DESIGNU A REALIZACE</vt:lpstr>
      <vt:lpstr>OCHUTNÁVKA DESIGNU A REALIZACE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Urbánek Petr</cp:lastModifiedBy>
  <cp:revision>152</cp:revision>
  <cp:lastPrinted>2022-03-07T09:46:54Z</cp:lastPrinted>
  <dcterms:created xsi:type="dcterms:W3CDTF">2022-02-01T19:16:19Z</dcterms:created>
  <dcterms:modified xsi:type="dcterms:W3CDTF">2022-06-08T18:41:40Z</dcterms:modified>
</cp:coreProperties>
</file>