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3D8"/>
    <a:srgbClr val="0751EE"/>
    <a:srgbClr val="001452"/>
    <a:srgbClr val="407EFD"/>
    <a:srgbClr val="033090"/>
    <a:srgbClr val="40699B"/>
    <a:srgbClr val="010831"/>
    <a:srgbClr val="02082E"/>
    <a:srgbClr val="03060F"/>
    <a:srgbClr val="3A6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DAC43-E6EC-4E8B-8009-D7FFB7E56BCA}" v="175" dt="2022-11-14T19:57:10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B23C0-FDD4-7F16-E4FA-27E282154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10D300-6965-59FF-2F9E-231836722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59B15E-CD3E-E8ED-8BAC-389E1C08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C6E-D10E-4B4C-A4ED-1396E1F581C8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B04AEA-F5A0-6651-855C-E29D8511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11A311-C57D-81AE-E7C5-7924080C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13A-BFA7-41CB-9E0A-CBD1E6457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43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B0570-38FB-389C-4940-C72A33CA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A01D07-5C8A-4BDF-FB21-440F056F4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25C2D5-716E-5BA5-E29C-D662EDB3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C6E-D10E-4B4C-A4ED-1396E1F581C8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37F31F-79D3-D3F7-EED0-6528922A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2A1521-F001-7EBF-0F74-1677DEEC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13A-BFA7-41CB-9E0A-CBD1E6457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05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7F52FC-A656-27C1-B02B-511A36CAE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5916CD-1852-8527-E15B-AC18D79BA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44BF64-CB64-AC76-61B2-C40C8E4C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C6E-D10E-4B4C-A4ED-1396E1F581C8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99E441-6122-4B65-FEF5-9767C246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92DDF0-D472-63E0-83D3-03980BAA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13A-BFA7-41CB-9E0A-CBD1E6457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25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E5778-1795-213E-AEFC-5BC69DFA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30130E-8A77-109D-285F-44EF91727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2B37B1-8AF0-8AA7-4669-7568A395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C6E-D10E-4B4C-A4ED-1396E1F581C8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368B64-7C2F-C0A5-8A0F-F1372989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47DDEF-8EA5-6F81-8E21-39A6D647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13A-BFA7-41CB-9E0A-CBD1E6457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3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899343-C923-6192-2E41-8F1AE9C2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BAC21D-A689-A675-86BA-48BF66DE3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AE864-504D-FBDF-775D-68D34273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C6E-D10E-4B4C-A4ED-1396E1F581C8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E075B3-F7A1-5B35-D92B-2A18A62D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D6F265-40DE-3209-C4CA-E490F09E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13A-BFA7-41CB-9E0A-CBD1E6457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65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54CC1-421E-33D5-D67D-2217F84F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6D5DA-6CA6-6760-F371-326E4FAA2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0A1705-5C79-274D-31A2-DF537711D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266FA7-BCA8-43F9-3F07-6D91C9E7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C6E-D10E-4B4C-A4ED-1396E1F581C8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8F50A3-4FA2-726D-60E6-00DDEB5F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BE1438-F915-8C45-8117-FCA0ABE5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13A-BFA7-41CB-9E0A-CBD1E6457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7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AAB9D-1EF8-3AAD-DF48-A54837BB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C526A6-E38F-0E87-9404-08EC799BF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25F12C-C709-D528-A48C-46992F14E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7FB3ED-2B5F-77E2-5D15-10C2C9819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0002DAF-3399-714C-D189-6D7815E07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C4EC3D-5DAA-361B-2B8A-29057AB1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C6E-D10E-4B4C-A4ED-1396E1F581C8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3949AF2-2286-E698-00BD-D4715732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BA311C-6445-7B1C-825E-5FDFB1B7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13A-BFA7-41CB-9E0A-CBD1E6457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71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53937-D2AE-6B0A-9E91-AE9C5339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609268-C43B-F975-5411-B71EAA8F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C6E-D10E-4B4C-A4ED-1396E1F581C8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AC9EBB-6D04-6322-8746-AF46813C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704845-4FB2-C420-6E51-59A1462C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13A-BFA7-41CB-9E0A-CBD1E6457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64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0A9356-C08B-9265-6D3A-783012DD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C6E-D10E-4B4C-A4ED-1396E1F581C8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DBA949-D1FF-BAE4-EEE1-6A8B4FBE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9037DC-3494-6892-2A61-5095497F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13A-BFA7-41CB-9E0A-CBD1E6457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5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4F6B5-B660-9EF1-8C31-6332A49C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79F1BF-D52E-C6C8-C47A-9D94FB0DF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82933B-3B42-1A73-CD34-B98D8B118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7CAB6C-EAD9-B63F-F373-3BD4D1B3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C6E-D10E-4B4C-A4ED-1396E1F581C8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D1DAC6-3C13-BFC2-30BF-1F0EDB676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D187B5-A7C5-5E0A-BBA4-5F6CB147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13A-BFA7-41CB-9E0A-CBD1E6457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31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1FB72-C787-5EBD-074E-9B66F475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3EF8C15-9747-38BE-8DDE-6C7DF9DC5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15E871-D2B6-D31E-4B92-9E61BB4F3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0852D5-EA32-33BC-BC49-8F329857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8C6E-D10E-4B4C-A4ED-1396E1F581C8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3E3CBA-AC0D-1B3E-501D-A7302CD0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AF1183-FCB7-8451-0824-C6FC2F42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F13A-BFA7-41CB-9E0A-CBD1E6457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17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945B483-D889-F9E9-378F-E332797B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336E04-89FA-64CF-A66D-A5BC54259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F341DC-0809-B066-4271-677F0BFF6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8C6E-D10E-4B4C-A4ED-1396E1F581C8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E6468E-8E1C-7C3B-974B-BF2391D99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A7C2AF-1D6A-2838-3094-CFFE06501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0F13A-BFA7-41CB-9E0A-CBD1E6457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27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-geographic.cz/clanky/nejkrasnejsi-motyl-sveta-ukryva-tajemstvi-nocniho-videni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s.wikipedia.org/wiki/Med%C3%BAza" TargetMode="External"/><Relationship Id="rId4" Type="http://schemas.openxmlformats.org/officeDocument/2006/relationships/hyperlink" Target="https://cs.wikipedia.org/wiki/Sasank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D5C3C587-6898-6922-CAD3-054C4EAEFFC3}"/>
              </a:ext>
            </a:extLst>
          </p:cNvPr>
          <p:cNvSpPr/>
          <p:nvPr/>
        </p:nvSpPr>
        <p:spPr>
          <a:xfrm rot="900000">
            <a:off x="-756302" y="-879638"/>
            <a:ext cx="5723330" cy="8157881"/>
          </a:xfrm>
          <a:custGeom>
            <a:avLst/>
            <a:gdLst>
              <a:gd name="connsiteX0" fmla="*/ 0 w 5723330"/>
              <a:gd name="connsiteY0" fmla="*/ 1533562 h 8157881"/>
              <a:gd name="connsiteX1" fmla="*/ 5723330 w 5723330"/>
              <a:gd name="connsiteY1" fmla="*/ 0 h 8157881"/>
              <a:gd name="connsiteX2" fmla="*/ 5723330 w 5723330"/>
              <a:gd name="connsiteY2" fmla="*/ 7099924 h 8157881"/>
              <a:gd name="connsiteX3" fmla="*/ 1774981 w 5723330"/>
              <a:gd name="connsiteY3" fmla="*/ 8157881 h 81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3330" h="8157881">
                <a:moveTo>
                  <a:pt x="0" y="1533562"/>
                </a:moveTo>
                <a:lnTo>
                  <a:pt x="5723330" y="0"/>
                </a:lnTo>
                <a:lnTo>
                  <a:pt x="5723330" y="7099924"/>
                </a:lnTo>
                <a:lnTo>
                  <a:pt x="1774981" y="8157881"/>
                </a:lnTo>
                <a:close/>
              </a:path>
            </a:pathLst>
          </a:custGeom>
          <a:solidFill>
            <a:schemeClr val="tx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41" name="Volný tvar: obrazec 40">
            <a:extLst>
              <a:ext uri="{FF2B5EF4-FFF2-40B4-BE49-F238E27FC236}">
                <a16:creationId xmlns:a16="http://schemas.microsoft.com/office/drawing/2014/main" id="{FB7C2937-7646-5F7C-0F78-2CCD13A78847}"/>
              </a:ext>
            </a:extLst>
          </p:cNvPr>
          <p:cNvSpPr/>
          <p:nvPr/>
        </p:nvSpPr>
        <p:spPr>
          <a:xfrm rot="900000">
            <a:off x="5034329" y="-369170"/>
            <a:ext cx="1768560" cy="7597747"/>
          </a:xfrm>
          <a:custGeom>
            <a:avLst/>
            <a:gdLst>
              <a:gd name="connsiteX0" fmla="*/ 0 w 1764308"/>
              <a:gd name="connsiteY0" fmla="*/ 472745 h 7572668"/>
              <a:gd name="connsiteX1" fmla="*/ 1764308 w 1764308"/>
              <a:gd name="connsiteY1" fmla="*/ 0 h 7572668"/>
              <a:gd name="connsiteX2" fmla="*/ 1764308 w 1764308"/>
              <a:gd name="connsiteY2" fmla="*/ 7099923 h 7572668"/>
              <a:gd name="connsiteX3" fmla="*/ 0 w 1764308"/>
              <a:gd name="connsiteY3" fmla="*/ 7572668 h 757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308" h="7572668">
                <a:moveTo>
                  <a:pt x="0" y="472745"/>
                </a:moveTo>
                <a:lnTo>
                  <a:pt x="1764308" y="0"/>
                </a:lnTo>
                <a:lnTo>
                  <a:pt x="1764308" y="7099923"/>
                </a:lnTo>
                <a:lnTo>
                  <a:pt x="0" y="7572668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42" name="Volný tvar: obrazec 41">
            <a:extLst>
              <a:ext uri="{FF2B5EF4-FFF2-40B4-BE49-F238E27FC236}">
                <a16:creationId xmlns:a16="http://schemas.microsoft.com/office/drawing/2014/main" id="{CFA0B11F-EB45-42D1-5669-11BA349E9FA6}"/>
              </a:ext>
            </a:extLst>
          </p:cNvPr>
          <p:cNvSpPr/>
          <p:nvPr/>
        </p:nvSpPr>
        <p:spPr>
          <a:xfrm rot="900000">
            <a:off x="6860650" y="-362740"/>
            <a:ext cx="1764308" cy="7597748"/>
          </a:xfrm>
          <a:custGeom>
            <a:avLst/>
            <a:gdLst>
              <a:gd name="connsiteX0" fmla="*/ 0 w 1764308"/>
              <a:gd name="connsiteY0" fmla="*/ 472745 h 7572668"/>
              <a:gd name="connsiteX1" fmla="*/ 1764308 w 1764308"/>
              <a:gd name="connsiteY1" fmla="*/ 0 h 7572668"/>
              <a:gd name="connsiteX2" fmla="*/ 1764308 w 1764308"/>
              <a:gd name="connsiteY2" fmla="*/ 7099923 h 7572668"/>
              <a:gd name="connsiteX3" fmla="*/ 0 w 1764308"/>
              <a:gd name="connsiteY3" fmla="*/ 7572668 h 757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308" h="7572668">
                <a:moveTo>
                  <a:pt x="0" y="472745"/>
                </a:moveTo>
                <a:lnTo>
                  <a:pt x="1764308" y="0"/>
                </a:lnTo>
                <a:lnTo>
                  <a:pt x="1764308" y="7099923"/>
                </a:lnTo>
                <a:lnTo>
                  <a:pt x="0" y="757266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60000"/>
                </a:schemeClr>
              </a:gs>
              <a:gs pos="100000">
                <a:schemeClr val="tx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812EB8A-05E2-FBCF-4A27-2D706BAB6BBD}"/>
              </a:ext>
            </a:extLst>
          </p:cNvPr>
          <p:cNvSpPr/>
          <p:nvPr/>
        </p:nvSpPr>
        <p:spPr>
          <a:xfrm>
            <a:off x="551384" y="980728"/>
            <a:ext cx="3670634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52A89F1-CBFF-E75A-4B36-32CAEB9FE74D}"/>
              </a:ext>
            </a:extLst>
          </p:cNvPr>
          <p:cNvSpPr txBox="1"/>
          <p:nvPr/>
        </p:nvSpPr>
        <p:spPr>
          <a:xfrm>
            <a:off x="1055440" y="548680"/>
            <a:ext cx="3470822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effectLst>
                  <a:outerShdw blurRad="50800" dist="63500" algn="l" rotWithShape="0">
                    <a:schemeClr val="bg1">
                      <a:alpha val="38000"/>
                    </a:schemeClr>
                  </a:outerShdw>
                  <a:reflection blurRad="6350" stA="52000" endPos="50000" dist="60007" dir="5400000" sy="-100000" algn="bl" rotWithShape="0"/>
                </a:effectLst>
                <a:latin typeface="Georgia" panose="02040502050405020303" pitchFamily="18" charset="0"/>
              </a:rPr>
              <a:t>Motýl </a:t>
            </a:r>
            <a:r>
              <a:rPr lang="cs-CZ" sz="4000" dirty="0" err="1">
                <a:solidFill>
                  <a:schemeClr val="bg1"/>
                </a:solidFill>
                <a:effectLst>
                  <a:outerShdw blurRad="50800" dist="63500" algn="l" rotWithShape="0">
                    <a:schemeClr val="bg1">
                      <a:alpha val="38000"/>
                    </a:schemeClr>
                  </a:outerShdw>
                  <a:reflection blurRad="6350" stA="52000" endPos="50000" dist="60007" dir="5400000" sy="-100000" algn="bl" rotWithShape="0"/>
                </a:effectLst>
                <a:latin typeface="Georgia" panose="02040502050405020303" pitchFamily="18" charset="0"/>
              </a:rPr>
              <a:t>Morpho</a:t>
            </a:r>
            <a:endParaRPr lang="cs-CZ" sz="4000" dirty="0">
              <a:solidFill>
                <a:schemeClr val="bg1"/>
              </a:solidFill>
              <a:effectLst>
                <a:outerShdw blurRad="50800" dist="63500" algn="l" rotWithShape="0">
                  <a:schemeClr val="bg1">
                    <a:alpha val="38000"/>
                  </a:schemeClr>
                </a:outerShdw>
                <a:reflection blurRad="6350" stA="52000" endPos="50000" dist="60007" dir="5400000" sy="-100000" algn="bl" rotWithShape="0"/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80019C5-28C8-DE52-48EC-CC4F37F406A7}"/>
              </a:ext>
            </a:extLst>
          </p:cNvPr>
          <p:cNvSpPr txBox="1"/>
          <p:nvPr/>
        </p:nvSpPr>
        <p:spPr>
          <a:xfrm>
            <a:off x="549524" y="1688614"/>
            <a:ext cx="3790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Motýli </a:t>
            </a:r>
            <a:r>
              <a:rPr lang="cs-CZ" sz="2400" b="0" i="0" dirty="0" err="1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Morpho</a:t>
            </a:r>
            <a:r>
              <a:rPr lang="cs-CZ" sz="24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 patří k nejkrásnějším motýlům světa. </a:t>
            </a:r>
          </a:p>
          <a:p>
            <a:r>
              <a:rPr lang="cs-CZ" sz="24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Žijí v pralesích Střední a Jižní Ameriky a kvůli svým křídlům se stali vyhledávaným artiklem sběratelů.</a:t>
            </a:r>
          </a:p>
          <a:p>
            <a:r>
              <a:rPr lang="cs-CZ" sz="24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Křídla se blyštivě třpytí, a navíc v tomto stavu i dlouho vydrží.</a:t>
            </a:r>
            <a:endParaRPr lang="cs-CZ" sz="2400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37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D5C3C587-6898-6922-CAD3-054C4EAEFFC3}"/>
              </a:ext>
            </a:extLst>
          </p:cNvPr>
          <p:cNvSpPr/>
          <p:nvPr/>
        </p:nvSpPr>
        <p:spPr>
          <a:xfrm rot="900000">
            <a:off x="-756302" y="-879638"/>
            <a:ext cx="5723330" cy="8157881"/>
          </a:xfrm>
          <a:custGeom>
            <a:avLst/>
            <a:gdLst>
              <a:gd name="connsiteX0" fmla="*/ 0 w 5723330"/>
              <a:gd name="connsiteY0" fmla="*/ 1533562 h 8157881"/>
              <a:gd name="connsiteX1" fmla="*/ 5723330 w 5723330"/>
              <a:gd name="connsiteY1" fmla="*/ 0 h 8157881"/>
              <a:gd name="connsiteX2" fmla="*/ 5723330 w 5723330"/>
              <a:gd name="connsiteY2" fmla="*/ 7099924 h 8157881"/>
              <a:gd name="connsiteX3" fmla="*/ 1774981 w 5723330"/>
              <a:gd name="connsiteY3" fmla="*/ 8157881 h 81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3330" h="8157881">
                <a:moveTo>
                  <a:pt x="0" y="1533562"/>
                </a:moveTo>
                <a:lnTo>
                  <a:pt x="5723330" y="0"/>
                </a:lnTo>
                <a:lnTo>
                  <a:pt x="5723330" y="7099924"/>
                </a:lnTo>
                <a:lnTo>
                  <a:pt x="1774981" y="8157881"/>
                </a:lnTo>
                <a:close/>
              </a:path>
            </a:pathLst>
          </a:custGeom>
          <a:solidFill>
            <a:schemeClr val="tx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41" name="Volný tvar: obrazec 40">
            <a:extLst>
              <a:ext uri="{FF2B5EF4-FFF2-40B4-BE49-F238E27FC236}">
                <a16:creationId xmlns:a16="http://schemas.microsoft.com/office/drawing/2014/main" id="{FB7C2937-7646-5F7C-0F78-2CCD13A78847}"/>
              </a:ext>
            </a:extLst>
          </p:cNvPr>
          <p:cNvSpPr/>
          <p:nvPr/>
        </p:nvSpPr>
        <p:spPr>
          <a:xfrm rot="900000">
            <a:off x="5034329" y="-369170"/>
            <a:ext cx="1768560" cy="7597747"/>
          </a:xfrm>
          <a:custGeom>
            <a:avLst/>
            <a:gdLst>
              <a:gd name="connsiteX0" fmla="*/ 0 w 1764308"/>
              <a:gd name="connsiteY0" fmla="*/ 472745 h 7572668"/>
              <a:gd name="connsiteX1" fmla="*/ 1764308 w 1764308"/>
              <a:gd name="connsiteY1" fmla="*/ 0 h 7572668"/>
              <a:gd name="connsiteX2" fmla="*/ 1764308 w 1764308"/>
              <a:gd name="connsiteY2" fmla="*/ 7099923 h 7572668"/>
              <a:gd name="connsiteX3" fmla="*/ 0 w 1764308"/>
              <a:gd name="connsiteY3" fmla="*/ 7572668 h 757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308" h="7572668">
                <a:moveTo>
                  <a:pt x="0" y="472745"/>
                </a:moveTo>
                <a:lnTo>
                  <a:pt x="1764308" y="0"/>
                </a:lnTo>
                <a:lnTo>
                  <a:pt x="1764308" y="7099923"/>
                </a:lnTo>
                <a:lnTo>
                  <a:pt x="0" y="7572668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42" name="Volný tvar: obrazec 41">
            <a:extLst>
              <a:ext uri="{FF2B5EF4-FFF2-40B4-BE49-F238E27FC236}">
                <a16:creationId xmlns:a16="http://schemas.microsoft.com/office/drawing/2014/main" id="{CFA0B11F-EB45-42D1-5669-11BA349E9FA6}"/>
              </a:ext>
            </a:extLst>
          </p:cNvPr>
          <p:cNvSpPr/>
          <p:nvPr/>
        </p:nvSpPr>
        <p:spPr>
          <a:xfrm rot="900000">
            <a:off x="6860650" y="-362740"/>
            <a:ext cx="1764308" cy="7597748"/>
          </a:xfrm>
          <a:custGeom>
            <a:avLst/>
            <a:gdLst>
              <a:gd name="connsiteX0" fmla="*/ 0 w 1764308"/>
              <a:gd name="connsiteY0" fmla="*/ 472745 h 7572668"/>
              <a:gd name="connsiteX1" fmla="*/ 1764308 w 1764308"/>
              <a:gd name="connsiteY1" fmla="*/ 0 h 7572668"/>
              <a:gd name="connsiteX2" fmla="*/ 1764308 w 1764308"/>
              <a:gd name="connsiteY2" fmla="*/ 7099923 h 7572668"/>
              <a:gd name="connsiteX3" fmla="*/ 0 w 1764308"/>
              <a:gd name="connsiteY3" fmla="*/ 7572668 h 757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308" h="7572668">
                <a:moveTo>
                  <a:pt x="0" y="472745"/>
                </a:moveTo>
                <a:lnTo>
                  <a:pt x="1764308" y="0"/>
                </a:lnTo>
                <a:lnTo>
                  <a:pt x="1764308" y="7099923"/>
                </a:lnTo>
                <a:lnTo>
                  <a:pt x="0" y="757266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60000"/>
                </a:schemeClr>
              </a:gs>
              <a:gs pos="100000">
                <a:schemeClr val="tx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812EB8A-05E2-FBCF-4A27-2D706BAB6BBD}"/>
              </a:ext>
            </a:extLst>
          </p:cNvPr>
          <p:cNvSpPr/>
          <p:nvPr/>
        </p:nvSpPr>
        <p:spPr>
          <a:xfrm>
            <a:off x="551384" y="980728"/>
            <a:ext cx="3670634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52A89F1-CBFF-E75A-4B36-32CAEB9FE74D}"/>
              </a:ext>
            </a:extLst>
          </p:cNvPr>
          <p:cNvSpPr txBox="1"/>
          <p:nvPr/>
        </p:nvSpPr>
        <p:spPr>
          <a:xfrm>
            <a:off x="1055440" y="548680"/>
            <a:ext cx="387157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effectLst>
                  <a:outerShdw blurRad="50800" dist="63500" algn="l" rotWithShape="0">
                    <a:schemeClr val="bg1">
                      <a:alpha val="38000"/>
                    </a:schemeClr>
                  </a:outerShdw>
                  <a:reflection blurRad="6350" stA="52000" endPos="50000" dist="60007" dir="5400000" sy="-100000" algn="bl" rotWithShape="0"/>
                </a:effectLst>
                <a:latin typeface="Georgia" panose="02040502050405020303" pitchFamily="18" charset="0"/>
              </a:rPr>
              <a:t>Mořské Sasanky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80019C5-28C8-DE52-48EC-CC4F37F406A7}"/>
              </a:ext>
            </a:extLst>
          </p:cNvPr>
          <p:cNvSpPr txBox="1"/>
          <p:nvPr/>
        </p:nvSpPr>
        <p:spPr>
          <a:xfrm>
            <a:off x="549524" y="1688614"/>
            <a:ext cx="3790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Sasanky jsou příbuzné korálům, </a:t>
            </a:r>
            <a:r>
              <a:rPr lang="cs-CZ" sz="2400" b="0" i="0" dirty="0" err="1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červnatcům</a:t>
            </a:r>
            <a:r>
              <a:rPr lang="cs-CZ" sz="24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 a medúzám.</a:t>
            </a:r>
          </a:p>
          <a:p>
            <a:r>
              <a:rPr lang="cs-CZ" sz="24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Většinou jsou větší než korály, některé druhy mají i 30 – 50 cm. Rozšířenou spodní stranou těla se mohou pomalu posouvat po dně.</a:t>
            </a:r>
          </a:p>
          <a:p>
            <a:r>
              <a:rPr lang="cs-CZ" sz="24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Nemají schránku, jen pevnější pokožku.</a:t>
            </a:r>
            <a:endParaRPr lang="cs-CZ" sz="2400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54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D5C3C587-6898-6922-CAD3-054C4EAEFFC3}"/>
              </a:ext>
            </a:extLst>
          </p:cNvPr>
          <p:cNvSpPr/>
          <p:nvPr/>
        </p:nvSpPr>
        <p:spPr>
          <a:xfrm rot="900000">
            <a:off x="-756302" y="-879638"/>
            <a:ext cx="5723330" cy="8157881"/>
          </a:xfrm>
          <a:custGeom>
            <a:avLst/>
            <a:gdLst>
              <a:gd name="connsiteX0" fmla="*/ 0 w 5723330"/>
              <a:gd name="connsiteY0" fmla="*/ 1533562 h 8157881"/>
              <a:gd name="connsiteX1" fmla="*/ 5723330 w 5723330"/>
              <a:gd name="connsiteY1" fmla="*/ 0 h 8157881"/>
              <a:gd name="connsiteX2" fmla="*/ 5723330 w 5723330"/>
              <a:gd name="connsiteY2" fmla="*/ 7099924 h 8157881"/>
              <a:gd name="connsiteX3" fmla="*/ 1774981 w 5723330"/>
              <a:gd name="connsiteY3" fmla="*/ 8157881 h 81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3330" h="8157881">
                <a:moveTo>
                  <a:pt x="0" y="1533562"/>
                </a:moveTo>
                <a:lnTo>
                  <a:pt x="5723330" y="0"/>
                </a:lnTo>
                <a:lnTo>
                  <a:pt x="5723330" y="7099924"/>
                </a:lnTo>
                <a:lnTo>
                  <a:pt x="1774981" y="8157881"/>
                </a:lnTo>
                <a:close/>
              </a:path>
            </a:pathLst>
          </a:custGeom>
          <a:solidFill>
            <a:schemeClr val="tx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41" name="Volný tvar: obrazec 40">
            <a:extLst>
              <a:ext uri="{FF2B5EF4-FFF2-40B4-BE49-F238E27FC236}">
                <a16:creationId xmlns:a16="http://schemas.microsoft.com/office/drawing/2014/main" id="{FB7C2937-7646-5F7C-0F78-2CCD13A78847}"/>
              </a:ext>
            </a:extLst>
          </p:cNvPr>
          <p:cNvSpPr/>
          <p:nvPr/>
        </p:nvSpPr>
        <p:spPr>
          <a:xfrm rot="900000">
            <a:off x="5034329" y="-369170"/>
            <a:ext cx="1768560" cy="7597747"/>
          </a:xfrm>
          <a:custGeom>
            <a:avLst/>
            <a:gdLst>
              <a:gd name="connsiteX0" fmla="*/ 0 w 1764308"/>
              <a:gd name="connsiteY0" fmla="*/ 472745 h 7572668"/>
              <a:gd name="connsiteX1" fmla="*/ 1764308 w 1764308"/>
              <a:gd name="connsiteY1" fmla="*/ 0 h 7572668"/>
              <a:gd name="connsiteX2" fmla="*/ 1764308 w 1764308"/>
              <a:gd name="connsiteY2" fmla="*/ 7099923 h 7572668"/>
              <a:gd name="connsiteX3" fmla="*/ 0 w 1764308"/>
              <a:gd name="connsiteY3" fmla="*/ 7572668 h 757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308" h="7572668">
                <a:moveTo>
                  <a:pt x="0" y="472745"/>
                </a:moveTo>
                <a:lnTo>
                  <a:pt x="1764308" y="0"/>
                </a:lnTo>
                <a:lnTo>
                  <a:pt x="1764308" y="7099923"/>
                </a:lnTo>
                <a:lnTo>
                  <a:pt x="0" y="7572668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42" name="Volný tvar: obrazec 41">
            <a:extLst>
              <a:ext uri="{FF2B5EF4-FFF2-40B4-BE49-F238E27FC236}">
                <a16:creationId xmlns:a16="http://schemas.microsoft.com/office/drawing/2014/main" id="{CFA0B11F-EB45-42D1-5669-11BA349E9FA6}"/>
              </a:ext>
            </a:extLst>
          </p:cNvPr>
          <p:cNvSpPr/>
          <p:nvPr/>
        </p:nvSpPr>
        <p:spPr>
          <a:xfrm rot="900000">
            <a:off x="6860650" y="-362740"/>
            <a:ext cx="1764308" cy="7597748"/>
          </a:xfrm>
          <a:custGeom>
            <a:avLst/>
            <a:gdLst>
              <a:gd name="connsiteX0" fmla="*/ 0 w 1764308"/>
              <a:gd name="connsiteY0" fmla="*/ 472745 h 7572668"/>
              <a:gd name="connsiteX1" fmla="*/ 1764308 w 1764308"/>
              <a:gd name="connsiteY1" fmla="*/ 0 h 7572668"/>
              <a:gd name="connsiteX2" fmla="*/ 1764308 w 1764308"/>
              <a:gd name="connsiteY2" fmla="*/ 7099923 h 7572668"/>
              <a:gd name="connsiteX3" fmla="*/ 0 w 1764308"/>
              <a:gd name="connsiteY3" fmla="*/ 7572668 h 757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308" h="7572668">
                <a:moveTo>
                  <a:pt x="0" y="472745"/>
                </a:moveTo>
                <a:lnTo>
                  <a:pt x="1764308" y="0"/>
                </a:lnTo>
                <a:lnTo>
                  <a:pt x="1764308" y="7099923"/>
                </a:lnTo>
                <a:lnTo>
                  <a:pt x="0" y="757266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60000"/>
                </a:schemeClr>
              </a:gs>
              <a:gs pos="100000">
                <a:schemeClr val="tx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812EB8A-05E2-FBCF-4A27-2D706BAB6BBD}"/>
              </a:ext>
            </a:extLst>
          </p:cNvPr>
          <p:cNvSpPr/>
          <p:nvPr/>
        </p:nvSpPr>
        <p:spPr>
          <a:xfrm>
            <a:off x="551384" y="980728"/>
            <a:ext cx="3670634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52A89F1-CBFF-E75A-4B36-32CAEB9FE74D}"/>
              </a:ext>
            </a:extLst>
          </p:cNvPr>
          <p:cNvSpPr txBox="1"/>
          <p:nvPr/>
        </p:nvSpPr>
        <p:spPr>
          <a:xfrm>
            <a:off x="1055440" y="548680"/>
            <a:ext cx="1984839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cs-CZ" sz="4000" dirty="0" err="1">
                <a:solidFill>
                  <a:schemeClr val="bg1"/>
                </a:solidFill>
                <a:effectLst>
                  <a:outerShdw blurRad="50800" dist="63500" algn="l" rotWithShape="0">
                    <a:schemeClr val="bg1">
                      <a:alpha val="38000"/>
                    </a:schemeClr>
                  </a:outerShdw>
                  <a:reflection blurRad="6350" stA="52000" endPos="50000" dist="60007" dir="5400000" sy="-100000" algn="bl" rotWithShape="0"/>
                </a:effectLst>
                <a:latin typeface="Georgia" panose="02040502050405020303" pitchFamily="18" charset="0"/>
              </a:rPr>
              <a:t>Medůza</a:t>
            </a:r>
            <a:endParaRPr lang="cs-CZ" sz="4000" dirty="0">
              <a:solidFill>
                <a:schemeClr val="bg1"/>
              </a:solidFill>
              <a:effectLst>
                <a:outerShdw blurRad="50800" dist="63500" algn="l" rotWithShape="0">
                  <a:schemeClr val="bg1">
                    <a:alpha val="38000"/>
                  </a:schemeClr>
                </a:outerShdw>
                <a:reflection blurRad="6350" stA="52000" endPos="50000" dist="60007" dir="5400000" sy="-100000" algn="bl" rotWithShape="0"/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80019C5-28C8-DE52-48EC-CC4F37F406A7}"/>
              </a:ext>
            </a:extLst>
          </p:cNvPr>
          <p:cNvSpPr txBox="1"/>
          <p:nvPr/>
        </p:nvSpPr>
        <p:spPr>
          <a:xfrm>
            <a:off x="549524" y="1688614"/>
            <a:ext cx="3790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Medúza je stadium životního cyklu žahavců, přičemž prvním stadiem je polyp. </a:t>
            </a:r>
          </a:p>
          <a:p>
            <a:r>
              <a:rPr lang="cs-CZ" sz="24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Ve stadiu medúzy je tělo žahavců zvětšeno výrazně do </a:t>
            </a:r>
            <a:r>
              <a:rPr lang="cs-CZ" sz="2400" b="0" i="0" dirty="0" err="1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šířky.Největší</a:t>
            </a:r>
            <a:r>
              <a:rPr lang="cs-CZ" sz="24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 medúza je zřejmě talířovka obrovská (</a:t>
            </a:r>
            <a:r>
              <a:rPr lang="cs-CZ" sz="2400" b="0" i="0" dirty="0" err="1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Cyanea</a:t>
            </a:r>
            <a:r>
              <a:rPr lang="cs-CZ" sz="24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 </a:t>
            </a:r>
            <a:r>
              <a:rPr lang="cs-CZ" sz="2400" b="0" i="0" dirty="0" err="1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capillata</a:t>
            </a:r>
            <a:r>
              <a:rPr lang="cs-CZ" sz="24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), žijící v severním Atlantiku.</a:t>
            </a:r>
            <a:endParaRPr lang="cs-CZ" sz="2400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22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D5C3C587-6898-6922-CAD3-054C4EAEFFC3}"/>
              </a:ext>
            </a:extLst>
          </p:cNvPr>
          <p:cNvSpPr/>
          <p:nvPr/>
        </p:nvSpPr>
        <p:spPr>
          <a:xfrm rot="900000">
            <a:off x="-756302" y="-879638"/>
            <a:ext cx="5723330" cy="8157881"/>
          </a:xfrm>
          <a:custGeom>
            <a:avLst/>
            <a:gdLst>
              <a:gd name="connsiteX0" fmla="*/ 0 w 5723330"/>
              <a:gd name="connsiteY0" fmla="*/ 1533562 h 8157881"/>
              <a:gd name="connsiteX1" fmla="*/ 5723330 w 5723330"/>
              <a:gd name="connsiteY1" fmla="*/ 0 h 8157881"/>
              <a:gd name="connsiteX2" fmla="*/ 5723330 w 5723330"/>
              <a:gd name="connsiteY2" fmla="*/ 7099924 h 8157881"/>
              <a:gd name="connsiteX3" fmla="*/ 1774981 w 5723330"/>
              <a:gd name="connsiteY3" fmla="*/ 8157881 h 81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3330" h="8157881">
                <a:moveTo>
                  <a:pt x="0" y="1533562"/>
                </a:moveTo>
                <a:lnTo>
                  <a:pt x="5723330" y="0"/>
                </a:lnTo>
                <a:lnTo>
                  <a:pt x="5723330" y="7099924"/>
                </a:lnTo>
                <a:lnTo>
                  <a:pt x="1774981" y="8157881"/>
                </a:lnTo>
                <a:close/>
              </a:path>
            </a:pathLst>
          </a:custGeom>
          <a:solidFill>
            <a:schemeClr val="tx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41" name="Volný tvar: obrazec 40">
            <a:extLst>
              <a:ext uri="{FF2B5EF4-FFF2-40B4-BE49-F238E27FC236}">
                <a16:creationId xmlns:a16="http://schemas.microsoft.com/office/drawing/2014/main" id="{FB7C2937-7646-5F7C-0F78-2CCD13A78847}"/>
              </a:ext>
            </a:extLst>
          </p:cNvPr>
          <p:cNvSpPr/>
          <p:nvPr/>
        </p:nvSpPr>
        <p:spPr>
          <a:xfrm rot="900000">
            <a:off x="5034329" y="-369170"/>
            <a:ext cx="1768560" cy="7597747"/>
          </a:xfrm>
          <a:custGeom>
            <a:avLst/>
            <a:gdLst>
              <a:gd name="connsiteX0" fmla="*/ 0 w 1764308"/>
              <a:gd name="connsiteY0" fmla="*/ 472745 h 7572668"/>
              <a:gd name="connsiteX1" fmla="*/ 1764308 w 1764308"/>
              <a:gd name="connsiteY1" fmla="*/ 0 h 7572668"/>
              <a:gd name="connsiteX2" fmla="*/ 1764308 w 1764308"/>
              <a:gd name="connsiteY2" fmla="*/ 7099923 h 7572668"/>
              <a:gd name="connsiteX3" fmla="*/ 0 w 1764308"/>
              <a:gd name="connsiteY3" fmla="*/ 7572668 h 757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308" h="7572668">
                <a:moveTo>
                  <a:pt x="0" y="472745"/>
                </a:moveTo>
                <a:lnTo>
                  <a:pt x="1764308" y="0"/>
                </a:lnTo>
                <a:lnTo>
                  <a:pt x="1764308" y="7099923"/>
                </a:lnTo>
                <a:lnTo>
                  <a:pt x="0" y="7572668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42" name="Volný tvar: obrazec 41">
            <a:extLst>
              <a:ext uri="{FF2B5EF4-FFF2-40B4-BE49-F238E27FC236}">
                <a16:creationId xmlns:a16="http://schemas.microsoft.com/office/drawing/2014/main" id="{CFA0B11F-EB45-42D1-5669-11BA349E9FA6}"/>
              </a:ext>
            </a:extLst>
          </p:cNvPr>
          <p:cNvSpPr/>
          <p:nvPr/>
        </p:nvSpPr>
        <p:spPr>
          <a:xfrm rot="900000">
            <a:off x="6860650" y="-362740"/>
            <a:ext cx="1764308" cy="7597748"/>
          </a:xfrm>
          <a:custGeom>
            <a:avLst/>
            <a:gdLst>
              <a:gd name="connsiteX0" fmla="*/ 0 w 1764308"/>
              <a:gd name="connsiteY0" fmla="*/ 472745 h 7572668"/>
              <a:gd name="connsiteX1" fmla="*/ 1764308 w 1764308"/>
              <a:gd name="connsiteY1" fmla="*/ 0 h 7572668"/>
              <a:gd name="connsiteX2" fmla="*/ 1764308 w 1764308"/>
              <a:gd name="connsiteY2" fmla="*/ 7099923 h 7572668"/>
              <a:gd name="connsiteX3" fmla="*/ 0 w 1764308"/>
              <a:gd name="connsiteY3" fmla="*/ 7572668 h 757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308" h="7572668">
                <a:moveTo>
                  <a:pt x="0" y="472745"/>
                </a:moveTo>
                <a:lnTo>
                  <a:pt x="1764308" y="0"/>
                </a:lnTo>
                <a:lnTo>
                  <a:pt x="1764308" y="7099923"/>
                </a:lnTo>
                <a:lnTo>
                  <a:pt x="0" y="757266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60000"/>
                </a:schemeClr>
              </a:gs>
              <a:gs pos="100000">
                <a:schemeClr val="tx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812EB8A-05E2-FBCF-4A27-2D706BAB6BBD}"/>
              </a:ext>
            </a:extLst>
          </p:cNvPr>
          <p:cNvSpPr/>
          <p:nvPr/>
        </p:nvSpPr>
        <p:spPr>
          <a:xfrm>
            <a:off x="551384" y="980728"/>
            <a:ext cx="3670634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52A89F1-CBFF-E75A-4B36-32CAEB9FE74D}"/>
              </a:ext>
            </a:extLst>
          </p:cNvPr>
          <p:cNvSpPr txBox="1"/>
          <p:nvPr/>
        </p:nvSpPr>
        <p:spPr>
          <a:xfrm>
            <a:off x="1055440" y="548680"/>
            <a:ext cx="167385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effectLst>
                  <a:outerShdw blurRad="50800" dist="63500" algn="l" rotWithShape="0">
                    <a:schemeClr val="bg1">
                      <a:alpha val="38000"/>
                    </a:schemeClr>
                  </a:outerShdw>
                  <a:reflection blurRad="6350" stA="52000" endPos="50000" dist="60007" dir="5400000" sy="-100000" algn="bl" rotWithShape="0"/>
                </a:effectLst>
                <a:latin typeface="Georgia" panose="02040502050405020303" pitchFamily="18" charset="0"/>
              </a:rPr>
              <a:t>Zdroje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80019C5-28C8-DE52-48EC-CC4F37F406A7}"/>
              </a:ext>
            </a:extLst>
          </p:cNvPr>
          <p:cNvSpPr txBox="1"/>
          <p:nvPr/>
        </p:nvSpPr>
        <p:spPr>
          <a:xfrm>
            <a:off x="549524" y="1688614"/>
            <a:ext cx="3962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  <a:hlinkClick r:id="rId3"/>
              </a:rPr>
              <a:t>https://www.national-geographic.cz/clanky/nejkrasnejsi-motyl-sveta-ukryva-tajemstvi-nocniho-videni.html</a:t>
            </a:r>
            <a:endParaRPr lang="cs-CZ" sz="2000" b="0" i="0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  <a:latin typeface="Open Sans" panose="020B0606030504020204" pitchFamily="34" charset="0"/>
            </a:endParaRPr>
          </a:p>
          <a:p>
            <a:endParaRPr lang="cs-CZ" sz="2000" b="0" i="0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  <a:latin typeface="Open Sans" panose="020B0606030504020204" pitchFamily="34" charset="0"/>
            </a:endParaRPr>
          </a:p>
          <a:p>
            <a:r>
              <a:rPr lang="cs-CZ" sz="20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  <a:hlinkClick r:id="rId4"/>
              </a:rPr>
              <a:t>https://cs.wikipedia.org/wiki/Sasanky</a:t>
            </a:r>
            <a:endParaRPr lang="cs-CZ" sz="2000" b="0" i="0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  <a:latin typeface="Open Sans" panose="020B0606030504020204" pitchFamily="34" charset="0"/>
            </a:endParaRPr>
          </a:p>
          <a:p>
            <a:endParaRPr lang="cs-CZ" sz="2000" b="0" i="0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  <a:latin typeface="Open Sans" panose="020B0606030504020204" pitchFamily="34" charset="0"/>
            </a:endParaRPr>
          </a:p>
          <a:p>
            <a:r>
              <a:rPr lang="cs-CZ" sz="2000" b="0" i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Open Sans" panose="020B0606030504020204" pitchFamily="34" charset="0"/>
                <a:hlinkClick r:id="rId5"/>
              </a:rPr>
              <a:t>https://cs.wikipedia.org/wiki/Med%C3%BAza</a:t>
            </a:r>
            <a:endParaRPr lang="cs-CZ" sz="2000" b="0" i="0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  <a:latin typeface="Open Sans" panose="020B0606030504020204" pitchFamily="34" charset="0"/>
            </a:endParaRPr>
          </a:p>
          <a:p>
            <a:endParaRPr lang="cs-CZ" sz="2000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4303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6B7765797C24FBD1B9D6197C9E49C" ma:contentTypeVersion="9" ma:contentTypeDescription="Create a new document." ma:contentTypeScope="" ma:versionID="c735c57875d9596f98004a0ea0990b48">
  <xsd:schema xmlns:xsd="http://www.w3.org/2001/XMLSchema" xmlns:xs="http://www.w3.org/2001/XMLSchema" xmlns:p="http://schemas.microsoft.com/office/2006/metadata/properties" xmlns:ns3="83546442-e6f7-4695-ba21-95b69c82ab8e" xmlns:ns4="09c1160a-3109-4e5a-83de-521f43b44192" targetNamespace="http://schemas.microsoft.com/office/2006/metadata/properties" ma:root="true" ma:fieldsID="2920b82803934772c51420c11de856d8" ns3:_="" ns4:_="">
    <xsd:import namespace="83546442-e6f7-4695-ba21-95b69c82ab8e"/>
    <xsd:import namespace="09c1160a-3109-4e5a-83de-521f43b441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46442-e6f7-4695-ba21-95b69c82ab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1160a-3109-4e5a-83de-521f43b441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6C1C47-E9DC-4BF5-95FD-71EC09AE9F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AE0DFB-B88F-4E83-BD83-1C7E29E8D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546442-e6f7-4695-ba21-95b69c82ab8e"/>
    <ds:schemaRef ds:uri="09c1160a-3109-4e5a-83de-521f43b44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80DB68-DF06-4333-9A9B-031916C4C8DC}">
  <ds:schemaRefs>
    <ds:schemaRef ds:uri="83546442-e6f7-4695-ba21-95b69c82ab8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9c1160a-3109-4e5a-83de-521f43b4419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Zatmavnuti</Template>
  <TotalTime>0</TotalTime>
  <Words>165</Words>
  <Application>Microsoft Office PowerPoint</Application>
  <PresentationFormat>Širokoúhlá obrazovka</PresentationFormat>
  <Paragraphs>17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Open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Čmiel Damián</dc:creator>
  <cp:lastModifiedBy>Čmiel Damián</cp:lastModifiedBy>
  <cp:revision>1</cp:revision>
  <dcterms:created xsi:type="dcterms:W3CDTF">2022-11-14T20:01:53Z</dcterms:created>
  <dcterms:modified xsi:type="dcterms:W3CDTF">2022-11-14T20:02:09Z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0x010100E7E6B7765797C24FBD1B9D6197C9E49C</vt:lpwstr>
  </property>
</Properties>
</file>