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9" r:id="rId3"/>
    <p:sldId id="263" r:id="rId4"/>
    <p:sldId id="264" r:id="rId5"/>
    <p:sldId id="265" r:id="rId6"/>
    <p:sldId id="266" r:id="rId7"/>
    <p:sldId id="261" r:id="rId8"/>
    <p:sldId id="262" r:id="rId9"/>
    <p:sldId id="260" r:id="rId10"/>
    <p:sldId id="276" r:id="rId11"/>
    <p:sldId id="275" r:id="rId12"/>
    <p:sldId id="272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92F0-8D55-477A-B450-0B2DA203AFE0}" type="datetimeFigureOut">
              <a:rPr lang="cs-CZ" smtClean="0"/>
              <a:t>17. 4. 2016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7086-7863-4576-86EB-DCA41E3433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66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92F0-8D55-477A-B450-0B2DA203AFE0}" type="datetimeFigureOut">
              <a:rPr lang="cs-CZ" smtClean="0"/>
              <a:t>17. 4. 2016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7086-7863-4576-86EB-DCA41E3433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03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92F0-8D55-477A-B450-0B2DA203AFE0}" type="datetimeFigureOut">
              <a:rPr lang="cs-CZ" smtClean="0"/>
              <a:t>17. 4. 2016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7086-7863-4576-86EB-DCA41E3433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30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92F0-8D55-477A-B450-0B2DA203AFE0}" type="datetimeFigureOut">
              <a:rPr lang="cs-CZ" smtClean="0"/>
              <a:t>17. 4. 2016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7086-7863-4576-86EB-DCA41E3433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50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92F0-8D55-477A-B450-0B2DA203AFE0}" type="datetimeFigureOut">
              <a:rPr lang="cs-CZ" smtClean="0"/>
              <a:t>17. 4. 2016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7086-7863-4576-86EB-DCA41E3433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72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92F0-8D55-477A-B450-0B2DA203AFE0}" type="datetimeFigureOut">
              <a:rPr lang="cs-CZ" smtClean="0"/>
              <a:t>17. 4. 2016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7086-7863-4576-86EB-DCA41E3433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55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92F0-8D55-477A-B450-0B2DA203AFE0}" type="datetimeFigureOut">
              <a:rPr lang="cs-CZ" smtClean="0"/>
              <a:t>17. 4. 2016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7086-7863-4576-86EB-DCA41E3433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92F0-8D55-477A-B450-0B2DA203AFE0}" type="datetimeFigureOut">
              <a:rPr lang="cs-CZ" smtClean="0"/>
              <a:t>17. 4. 2016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7086-7863-4576-86EB-DCA41E3433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31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92F0-8D55-477A-B450-0B2DA203AFE0}" type="datetimeFigureOut">
              <a:rPr lang="cs-CZ" smtClean="0"/>
              <a:t>17. 4. 2016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7086-7863-4576-86EB-DCA41E3433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02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92F0-8D55-477A-B450-0B2DA203AFE0}" type="datetimeFigureOut">
              <a:rPr lang="cs-CZ" smtClean="0"/>
              <a:t>17. 4. 2016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7086-7863-4576-86EB-DCA41E3433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02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92F0-8D55-477A-B450-0B2DA203AFE0}" type="datetimeFigureOut">
              <a:rPr lang="cs-CZ" smtClean="0"/>
              <a:t>17. 4. 2016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7086-7863-4576-86EB-DCA41E3433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68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092F0-8D55-477A-B450-0B2DA203AFE0}" type="datetimeFigureOut">
              <a:rPr lang="cs-CZ" smtClean="0"/>
              <a:t>17. 4. 2016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67086-7863-4576-86EB-DCA41E3433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4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Zapomenuté Podještědí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Geografie cestovního ruchu a rekreace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288582"/>
            <a:ext cx="6984776" cy="470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/>
              <a:t>Návrh pracovního listu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863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3250"/>
            <a:ext cx="6094413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7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dirty="0" smtClean="0"/>
              <a:t>Informační minimum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0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Karolína Světlá (1830 – 1899)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Vlastním jménem Johana </a:t>
            </a:r>
            <a:r>
              <a:rPr lang="cs-CZ" sz="2800" dirty="0" err="1" smtClean="0"/>
              <a:t>Nepomucená</a:t>
            </a:r>
            <a:r>
              <a:rPr lang="cs-CZ" sz="2800" dirty="0" smtClean="0"/>
              <a:t> Rottová</a:t>
            </a:r>
          </a:p>
          <a:p>
            <a:r>
              <a:rPr lang="cs-CZ" sz="2800" dirty="0" smtClean="0"/>
              <a:t>Jméno Světlá si zvolila podle rodné obce svého manžela (Světlá pod Ještědem)</a:t>
            </a:r>
          </a:p>
          <a:p>
            <a:r>
              <a:rPr lang="cs-CZ" sz="2800" dirty="0" smtClean="0"/>
              <a:t>Děj svých povídek umísťovala do prostředí Prahy a Podještědí</a:t>
            </a:r>
          </a:p>
          <a:p>
            <a:r>
              <a:rPr lang="cs-CZ" sz="2800" dirty="0" smtClean="0"/>
              <a:t>Členka několika emancipačních spolků</a:t>
            </a:r>
          </a:p>
          <a:p>
            <a:r>
              <a:rPr lang="cs-CZ" sz="2800" dirty="0" smtClean="0"/>
              <a:t>Opovrhovala pokrytectvím měšťanů</a:t>
            </a:r>
          </a:p>
          <a:p>
            <a:r>
              <a:rPr lang="cs-CZ" sz="2800" dirty="0" smtClean="0"/>
              <a:t>Vybraná Díla: Vesnický román (1867), Frantina (1870), Černý Petříček (1871)</a:t>
            </a:r>
          </a:p>
          <a:p>
            <a:endParaRPr lang="cs-CZ" dirty="0"/>
          </a:p>
        </p:txBody>
      </p:sp>
      <p:pic>
        <p:nvPicPr>
          <p:cNvPr id="6" name="Obrázek 5" descr="Karolina_Svet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501008"/>
            <a:ext cx="1981943" cy="304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Stezka Karolíny Světlé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Naučná stezka, která přibližuje oblast Podještědí, kde započali život její knihy</a:t>
            </a:r>
          </a:p>
          <a:p>
            <a:r>
              <a:rPr lang="cs-CZ" dirty="0" smtClean="0"/>
              <a:t>12 </a:t>
            </a:r>
            <a:r>
              <a:rPr lang="cs-CZ" dirty="0" err="1" smtClean="0"/>
              <a:t>info</a:t>
            </a:r>
            <a:r>
              <a:rPr lang="cs-CZ" dirty="0" smtClean="0"/>
              <a:t> panelů</a:t>
            </a:r>
          </a:p>
          <a:p>
            <a:r>
              <a:rPr lang="cs-CZ" dirty="0" err="1" smtClean="0"/>
              <a:t>Info</a:t>
            </a:r>
            <a:r>
              <a:rPr lang="cs-CZ" dirty="0" smtClean="0"/>
              <a:t> panely dány tak, aby byly na místech vztahujících se ke Karolíně Světlé</a:t>
            </a:r>
          </a:p>
          <a:p>
            <a:r>
              <a:rPr lang="cs-CZ" dirty="0" smtClean="0"/>
              <a:t>Stezka vytvořena sdružením Stopy v krajině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39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Český Dub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Počet obyvatel: 2733 (1.1.2015)</a:t>
            </a:r>
          </a:p>
          <a:p>
            <a:r>
              <a:rPr lang="cs-CZ" sz="2400" dirty="0" smtClean="0"/>
              <a:t>ORP: Liberec</a:t>
            </a:r>
          </a:p>
          <a:p>
            <a:r>
              <a:rPr lang="cs-CZ" sz="2400" dirty="0" smtClean="0"/>
              <a:t>Status: město</a:t>
            </a:r>
          </a:p>
          <a:p>
            <a:r>
              <a:rPr lang="cs-CZ" sz="2400" dirty="0" smtClean="0"/>
              <a:t>Historie:</a:t>
            </a:r>
          </a:p>
          <a:p>
            <a:pPr lvl="1"/>
            <a:r>
              <a:rPr lang="cs-CZ" sz="2000" dirty="0" smtClean="0"/>
              <a:t>Vznik údajně v roce 1115</a:t>
            </a:r>
          </a:p>
          <a:p>
            <a:pPr lvl="1"/>
            <a:r>
              <a:rPr lang="cs-CZ" sz="2000" dirty="0" smtClean="0"/>
              <a:t>Název Český Dub od konce 18. století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český du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149080"/>
            <a:ext cx="3243825" cy="24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Obří sud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Historie</a:t>
            </a:r>
          </a:p>
          <a:p>
            <a:pPr lvl="1"/>
            <a:r>
              <a:rPr lang="cs-CZ" sz="2000" dirty="0" smtClean="0"/>
              <a:t>1898 – Prezentace Obřího sudu na výstavě ve Vídni</a:t>
            </a:r>
          </a:p>
          <a:p>
            <a:pPr lvl="1"/>
            <a:r>
              <a:rPr lang="cs-CZ" sz="2000" dirty="0" smtClean="0"/>
              <a:t>1899 – Otevření Obřího sudu na Javorníku</a:t>
            </a:r>
          </a:p>
          <a:p>
            <a:pPr lvl="1"/>
            <a:r>
              <a:rPr lang="cs-CZ" sz="2000" dirty="0" smtClean="0"/>
              <a:t>1924 – Výstavba rozhledny</a:t>
            </a:r>
          </a:p>
          <a:p>
            <a:pPr lvl="1"/>
            <a:r>
              <a:rPr lang="cs-CZ" sz="2000" dirty="0" smtClean="0"/>
              <a:t>40. - 50. léta – Stržení rozhledny, z důvodu špatného stavu</a:t>
            </a:r>
          </a:p>
          <a:p>
            <a:pPr lvl="1"/>
            <a:r>
              <a:rPr lang="cs-CZ" sz="2000" dirty="0" smtClean="0"/>
              <a:t>1974 – Požár, při kterém celý Obří sud shořel</a:t>
            </a:r>
          </a:p>
          <a:p>
            <a:pPr lvl="1"/>
            <a:r>
              <a:rPr lang="cs-CZ" sz="2000" dirty="0" smtClean="0"/>
              <a:t>2011 – Znovuotevření obřího sudu</a:t>
            </a:r>
          </a:p>
          <a:p>
            <a:r>
              <a:rPr lang="cs-CZ" sz="2900" u="sng" dirty="0"/>
              <a:t>Restaurace Obří </a:t>
            </a:r>
            <a:r>
              <a:rPr lang="cs-CZ" sz="2900" u="sng" dirty="0" smtClean="0"/>
              <a:t>sud</a:t>
            </a:r>
            <a:endParaRPr lang="cs-CZ" sz="2900" dirty="0" smtClean="0"/>
          </a:p>
          <a:p>
            <a:pPr lvl="1"/>
            <a:r>
              <a:rPr lang="cs-CZ" sz="2500" dirty="0" smtClean="0"/>
              <a:t>Po - Ne         9 – 23 </a:t>
            </a:r>
            <a:r>
              <a:rPr lang="cs-CZ" sz="2500" dirty="0" err="1" smtClean="0"/>
              <a:t>h</a:t>
            </a:r>
            <a:r>
              <a:rPr lang="cs-CZ" sz="2500" dirty="0" smtClean="0"/>
              <a:t>.</a:t>
            </a:r>
          </a:p>
          <a:p>
            <a:r>
              <a:rPr lang="cs-CZ" sz="2900" u="sng" dirty="0" smtClean="0"/>
              <a:t>Občerstvení</a:t>
            </a:r>
            <a:endParaRPr lang="cs-CZ" sz="2900" dirty="0"/>
          </a:p>
          <a:p>
            <a:pPr lvl="1"/>
            <a:r>
              <a:rPr lang="cs-CZ" sz="2500" dirty="0" smtClean="0"/>
              <a:t>Po – Út           ZAVŘENO</a:t>
            </a:r>
          </a:p>
          <a:p>
            <a:pPr lvl="1"/>
            <a:r>
              <a:rPr lang="cs-CZ" sz="2500" dirty="0" smtClean="0"/>
              <a:t>St – Čt           12 – 18 hod.</a:t>
            </a:r>
          </a:p>
          <a:p>
            <a:pPr lvl="1"/>
            <a:r>
              <a:rPr lang="cs-CZ" sz="2500" dirty="0" smtClean="0"/>
              <a:t>Pá                  12 – 20 hod.</a:t>
            </a:r>
          </a:p>
          <a:p>
            <a:pPr lvl="1"/>
            <a:r>
              <a:rPr lang="cs-CZ" sz="2500" dirty="0" smtClean="0"/>
              <a:t>So – Ne          9 – 20 hod.</a:t>
            </a:r>
          </a:p>
          <a:p>
            <a:r>
              <a:rPr lang="cs-CZ" sz="2900" u="sng" dirty="0" smtClean="0"/>
              <a:t>Bobová dráha</a:t>
            </a:r>
            <a:endParaRPr lang="cs-CZ" sz="2900" dirty="0"/>
          </a:p>
          <a:p>
            <a:pPr lvl="1"/>
            <a:r>
              <a:rPr lang="cs-CZ" sz="2500" dirty="0" smtClean="0"/>
              <a:t>Po - Út           ZAVŘENO</a:t>
            </a:r>
          </a:p>
          <a:p>
            <a:pPr lvl="1"/>
            <a:r>
              <a:rPr lang="cs-CZ" sz="2500" dirty="0" smtClean="0"/>
              <a:t>Po - Pá          12 - 18 </a:t>
            </a:r>
            <a:r>
              <a:rPr lang="cs-CZ" sz="2500" dirty="0" err="1" smtClean="0"/>
              <a:t>h</a:t>
            </a:r>
            <a:r>
              <a:rPr lang="cs-CZ" sz="2500" dirty="0" smtClean="0"/>
              <a:t>.</a:t>
            </a:r>
          </a:p>
          <a:p>
            <a:pPr lvl="1"/>
            <a:r>
              <a:rPr lang="cs-CZ" sz="2500" dirty="0" smtClean="0"/>
              <a:t>So - Ne          10 - 18 </a:t>
            </a:r>
            <a:r>
              <a:rPr lang="cs-CZ" sz="2500" dirty="0" err="1" smtClean="0"/>
              <a:t>h</a:t>
            </a:r>
            <a:r>
              <a:rPr lang="cs-CZ" sz="2500" dirty="0" smtClean="0"/>
              <a:t>.</a:t>
            </a:r>
          </a:p>
          <a:p>
            <a:pPr lvl="1"/>
            <a:r>
              <a:rPr lang="cs-CZ" sz="2500" dirty="0" smtClean="0"/>
              <a:t>1x jízda – 70 Kč</a:t>
            </a:r>
          </a:p>
          <a:p>
            <a:pPr lvl="1"/>
            <a:r>
              <a:rPr lang="cs-CZ" sz="2500" dirty="0" smtClean="0"/>
              <a:t>5x jízda -  300 Kč</a:t>
            </a:r>
          </a:p>
          <a:p>
            <a:pPr lvl="1"/>
            <a:r>
              <a:rPr lang="cs-CZ" sz="2500" dirty="0" smtClean="0"/>
              <a:t>10x jízda – 500 Kč</a:t>
            </a:r>
          </a:p>
          <a:p>
            <a:r>
              <a:rPr lang="cs-CZ" sz="2900" u="sng" dirty="0" smtClean="0"/>
              <a:t>Lanová dráha</a:t>
            </a:r>
            <a:endParaRPr lang="cs-CZ" sz="2900" dirty="0"/>
          </a:p>
          <a:p>
            <a:pPr lvl="1"/>
            <a:r>
              <a:rPr lang="cs-CZ" sz="2500" dirty="0" smtClean="0"/>
              <a:t>Po - Pá           ZAVŘENO</a:t>
            </a:r>
            <a:endParaRPr lang="cs-CZ" sz="2000" b="1" dirty="0"/>
          </a:p>
          <a:p>
            <a:pPr lvl="1"/>
            <a:r>
              <a:rPr lang="cs-CZ" sz="2500" dirty="0" smtClean="0"/>
              <a:t>So - Ne          10 - 17 </a:t>
            </a:r>
            <a:r>
              <a:rPr lang="cs-CZ" sz="2500" dirty="0" err="1" smtClean="0"/>
              <a:t>h</a:t>
            </a:r>
            <a:r>
              <a:rPr lang="cs-CZ" sz="2500" dirty="0" smtClean="0"/>
              <a:t>.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3250308" cy="243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7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Skalákovna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Skalní obydlí vytesané do pískovcové skály</a:t>
            </a:r>
          </a:p>
          <a:p>
            <a:r>
              <a:rPr lang="cs-CZ" sz="2400" dirty="0" smtClean="0"/>
              <a:t>Vznik v 19. století</a:t>
            </a:r>
          </a:p>
          <a:p>
            <a:r>
              <a:rPr lang="cs-CZ" sz="2400" dirty="0" smtClean="0"/>
              <a:t>Areál opuštěného kamenolomu</a:t>
            </a:r>
          </a:p>
          <a:p>
            <a:r>
              <a:rPr lang="cs-CZ" sz="2400" dirty="0" smtClean="0"/>
              <a:t>Proslavené díky povídce Skalák (1863) od Karolíny Světlé</a:t>
            </a:r>
          </a:p>
          <a:p>
            <a:r>
              <a:rPr lang="cs-CZ" sz="2400" dirty="0" smtClean="0"/>
              <a:t>Nadmořská výška: 486 m n. m.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240360" cy="240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2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Zapomenuté </a:t>
            </a:r>
            <a:r>
              <a:rPr lang="cs-CZ" dirty="0"/>
              <a:t>P</a:t>
            </a:r>
            <a:r>
              <a:rPr lang="cs-CZ" dirty="0" smtClean="0"/>
              <a:t>odještědí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Trasa ze Světlé pod Ještědem přes Hodky, Rozstání, Horka, Český Dub. Autobusem do Hodkovic nad Mohelkou (oběd) a výstup na Javorník (Obří Sud)</a:t>
            </a:r>
          </a:p>
          <a:p>
            <a:r>
              <a:rPr lang="cs-CZ" dirty="0" smtClean="0"/>
              <a:t>Délka trasy cca 15km</a:t>
            </a:r>
          </a:p>
          <a:p>
            <a:r>
              <a:rPr lang="cs-CZ" dirty="0" smtClean="0"/>
              <a:t>Doba výletu 6-7 hodin (včetně dopravy, návštěvy muzea, obědu a krátkých zastávek)</a:t>
            </a:r>
          </a:p>
          <a:p>
            <a:r>
              <a:rPr lang="cs-CZ" dirty="0" smtClean="0"/>
              <a:t>Téma: Po stopách Karolíny Světlé a krásy Podještědí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27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v týmu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Martin Lehký- průvodce, koordinátor</a:t>
            </a:r>
          </a:p>
          <a:p>
            <a:r>
              <a:rPr lang="cs-CZ" dirty="0" smtClean="0"/>
              <a:t>Tomáš Kubín- </a:t>
            </a:r>
            <a:r>
              <a:rPr lang="cs-CZ" dirty="0" smtClean="0"/>
              <a:t>průvodce, informační minimum</a:t>
            </a:r>
            <a:endParaRPr lang="cs-CZ" dirty="0" smtClean="0"/>
          </a:p>
          <a:p>
            <a:r>
              <a:rPr lang="cs-CZ" dirty="0" smtClean="0"/>
              <a:t>David </a:t>
            </a:r>
            <a:r>
              <a:rPr lang="cs-CZ" dirty="0" smtClean="0"/>
              <a:t>Navrátil-pracovní listy</a:t>
            </a:r>
            <a:endParaRPr lang="cs-CZ" dirty="0" smtClean="0"/>
          </a:p>
          <a:p>
            <a:r>
              <a:rPr lang="cs-CZ" dirty="0" smtClean="0"/>
              <a:t>Tomáš </a:t>
            </a:r>
            <a:r>
              <a:rPr lang="cs-CZ" dirty="0" smtClean="0"/>
              <a:t>Miksánek- pracovní listy, rozpočet</a:t>
            </a:r>
            <a:endParaRPr lang="cs-CZ" dirty="0" smtClean="0"/>
          </a:p>
          <a:p>
            <a:r>
              <a:rPr lang="cs-CZ" dirty="0" smtClean="0"/>
              <a:t>Ivo </a:t>
            </a:r>
            <a:r>
              <a:rPr lang="cs-CZ" dirty="0" smtClean="0"/>
              <a:t>Fabianek- doprava, itinerář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Profil trasy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94" y="1600200"/>
            <a:ext cx="6792612" cy="4525963"/>
          </a:xfrm>
        </p:spPr>
      </p:pic>
    </p:spTree>
    <p:extLst>
      <p:ext uri="{BB962C8B-B14F-4D97-AF65-F5344CB8AC3E}">
        <p14:creationId xmlns:p14="http://schemas.microsoft.com/office/powerpoint/2010/main" val="13306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Výškový profil trasy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52936"/>
            <a:ext cx="3324225" cy="15430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68960"/>
            <a:ext cx="33718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Itinerář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2682081"/>
            <a:ext cx="5619750" cy="2362200"/>
          </a:xfrm>
        </p:spPr>
      </p:pic>
    </p:spTree>
    <p:extLst>
      <p:ext uri="{BB962C8B-B14F-4D97-AF65-F5344CB8AC3E}">
        <p14:creationId xmlns:p14="http://schemas.microsoft.com/office/powerpoint/2010/main" val="14080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Sraz 8:05 autobusové nádraží Liberec, nástupiště č. 10</a:t>
            </a:r>
          </a:p>
          <a:p>
            <a:r>
              <a:rPr lang="cs-CZ" dirty="0" smtClean="0"/>
              <a:t>8:15 odjezd z autobusového nádraží Liberec 8:42 příjezd do Světlé pod Ještědem- Hodky</a:t>
            </a:r>
          </a:p>
          <a:p>
            <a:r>
              <a:rPr lang="cs-CZ" dirty="0" smtClean="0"/>
              <a:t>Cesta cca 2:11 hod.</a:t>
            </a:r>
          </a:p>
          <a:p>
            <a:r>
              <a:rPr lang="cs-CZ" dirty="0" smtClean="0"/>
              <a:t>11:00 prohlídka 1) muzea 2) muzea + komendy???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5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Verze 1: muzeum odjezd do Hodkovic ve 12:30, poté oběd a výšlap na Javorník (1:39 hod.) Odjezd do Liberce buď 15:07, nebo 16:07, dle našeho tempa.</a:t>
            </a:r>
          </a:p>
          <a:p>
            <a:r>
              <a:rPr lang="cs-CZ" dirty="0" smtClean="0"/>
              <a:t>Verze 2: muzeum + komenda, Český Dub -&gt; Hodkovice 13:15, výšlap na Javorník, odjezd 16:07, nebo 17:07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95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70,- doprava</a:t>
            </a:r>
          </a:p>
          <a:p>
            <a:r>
              <a:rPr lang="cs-CZ" dirty="0" smtClean="0"/>
              <a:t>60,- (40,-) vstupné do muzea pro studenty s ISIC kartou (+50,- fotografování), případně 75,- (45,-) pro hromadné návštěvy (fotografování zahrnuto)</a:t>
            </a:r>
          </a:p>
          <a:p>
            <a:r>
              <a:rPr lang="cs-CZ" dirty="0" smtClean="0"/>
              <a:t>Jídlo v Hodkovicích nad Mohelkou, restaurace Na </a:t>
            </a:r>
            <a:r>
              <a:rPr lang="cs-CZ" dirty="0" err="1" smtClean="0"/>
              <a:t>Křížovatce</a:t>
            </a:r>
            <a:r>
              <a:rPr lang="cs-CZ" dirty="0" smtClean="0"/>
              <a:t> (doporučuji!!!) </a:t>
            </a:r>
            <a:r>
              <a:rPr lang="cs-CZ" dirty="0" err="1" smtClean="0"/>
              <a:t>max</a:t>
            </a:r>
            <a:r>
              <a:rPr lang="cs-CZ" dirty="0" smtClean="0"/>
              <a:t> 200 Kč.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4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462</Words>
  <Application>Microsoft Office PowerPoint</Application>
  <PresentationFormat>Předvádění na obrazovce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Zapomenuté Podještědí</vt:lpstr>
      <vt:lpstr>Zapomenuté Podještědí</vt:lpstr>
      <vt:lpstr>Role v týmu</vt:lpstr>
      <vt:lpstr>Profil trasy</vt:lpstr>
      <vt:lpstr>Výškový profil trasy</vt:lpstr>
      <vt:lpstr>Itinerář</vt:lpstr>
      <vt:lpstr>Doprava</vt:lpstr>
      <vt:lpstr>Prezentace aplikace PowerPoint</vt:lpstr>
      <vt:lpstr>Rozpočet</vt:lpstr>
      <vt:lpstr>Návrh pracovního listu</vt:lpstr>
      <vt:lpstr>Prezentace aplikace PowerPoint</vt:lpstr>
      <vt:lpstr>Informační minimum</vt:lpstr>
      <vt:lpstr>Karolína Světlá (1830 – 1899)</vt:lpstr>
      <vt:lpstr>Stezka Karolíny Světlé</vt:lpstr>
      <vt:lpstr>Český Dub</vt:lpstr>
      <vt:lpstr>Obří sud</vt:lpstr>
      <vt:lpstr>Skalákovna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Skalákovna</dc:title>
  <dc:creator>Nový účet</dc:creator>
  <cp:lastModifiedBy>Tomáš Kubín</cp:lastModifiedBy>
  <cp:revision>23</cp:revision>
  <dcterms:created xsi:type="dcterms:W3CDTF">2016-04-02T14:28:37Z</dcterms:created>
  <dcterms:modified xsi:type="dcterms:W3CDTF">2016-04-17T21:38:24Z</dcterms:modified>
</cp:coreProperties>
</file>