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7" r:id="rId4"/>
    <p:sldId id="258" r:id="rId5"/>
    <p:sldId id="282" r:id="rId6"/>
    <p:sldId id="267" r:id="rId7"/>
    <p:sldId id="259" r:id="rId8"/>
    <p:sldId id="268" r:id="rId9"/>
    <p:sldId id="279" r:id="rId10"/>
    <p:sldId id="283" r:id="rId11"/>
    <p:sldId id="280" r:id="rId12"/>
    <p:sldId id="284" r:id="rId13"/>
    <p:sldId id="260" r:id="rId14"/>
    <p:sldId id="269" r:id="rId15"/>
    <p:sldId id="262" r:id="rId16"/>
    <p:sldId id="270" r:id="rId17"/>
    <p:sldId id="263" r:id="rId18"/>
    <p:sldId id="274" r:id="rId19"/>
    <p:sldId id="271" r:id="rId20"/>
    <p:sldId id="264" r:id="rId21"/>
    <p:sldId id="265" r:id="rId22"/>
    <p:sldId id="276" r:id="rId23"/>
    <p:sldId id="277" r:id="rId24"/>
    <p:sldId id="278" r:id="rId25"/>
    <p:sldId id="285" r:id="rId26"/>
    <p:sldId id="286" r:id="rId27"/>
    <p:sldId id="275" r:id="rId28"/>
    <p:sldId id="287" r:id="rId29"/>
    <p:sldId id="266" r:id="rId30"/>
    <p:sldId id="273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60"/>
  </p:normalViewPr>
  <p:slideViewPr>
    <p:cSldViewPr>
      <p:cViewPr varScale="1">
        <p:scale>
          <a:sx n="80" d="100"/>
          <a:sy n="80" d="100"/>
        </p:scale>
        <p:origin x="145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E3C1-9240-4545-85A1-2931ED5208BB}" type="datetimeFigureOut">
              <a:rPr lang="cs-CZ" smtClean="0"/>
              <a:pPr/>
              <a:t>16.02.2025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336CF9-FA4F-4B36-BF68-38850F2D31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E3C1-9240-4545-85A1-2931ED5208BB}" type="datetimeFigureOut">
              <a:rPr lang="cs-CZ" smtClean="0"/>
              <a:pPr/>
              <a:t>16.02.2025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6CF9-FA4F-4B36-BF68-38850F2D31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F336CF9-FA4F-4B36-BF68-38850F2D31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E3C1-9240-4545-85A1-2931ED5208BB}" type="datetimeFigureOut">
              <a:rPr lang="cs-CZ" smtClean="0"/>
              <a:pPr/>
              <a:t>16.02.2025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E3C1-9240-4545-85A1-2931ED5208BB}" type="datetimeFigureOut">
              <a:rPr lang="cs-CZ" smtClean="0"/>
              <a:pPr/>
              <a:t>16.02.2025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F336CF9-FA4F-4B36-BF68-38850F2D31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E3C1-9240-4545-85A1-2931ED5208BB}" type="datetimeFigureOut">
              <a:rPr lang="cs-CZ" smtClean="0"/>
              <a:pPr/>
              <a:t>16.02.2025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336CF9-FA4F-4B36-BF68-38850F2D31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3DAE3C1-9240-4545-85A1-2931ED5208BB}" type="datetimeFigureOut">
              <a:rPr lang="cs-CZ" smtClean="0"/>
              <a:pPr/>
              <a:t>16.02.2025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6CF9-FA4F-4B36-BF68-38850F2D31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E3C1-9240-4545-85A1-2931ED5208BB}" type="datetimeFigureOut">
              <a:rPr lang="cs-CZ" smtClean="0"/>
              <a:pPr/>
              <a:t>16.02.2025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F336CF9-FA4F-4B36-BF68-38850F2D31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E3C1-9240-4545-85A1-2931ED5208BB}" type="datetimeFigureOut">
              <a:rPr lang="cs-CZ" smtClean="0"/>
              <a:pPr/>
              <a:t>16.02.2025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F336CF9-FA4F-4B36-BF68-38850F2D31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E3C1-9240-4545-85A1-2931ED5208BB}" type="datetimeFigureOut">
              <a:rPr lang="cs-CZ" smtClean="0"/>
              <a:pPr/>
              <a:t>16.02.2025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336CF9-FA4F-4B36-BF68-38850F2D31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336CF9-FA4F-4B36-BF68-38850F2D31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E3C1-9240-4545-85A1-2931ED5208BB}" type="datetimeFigureOut">
              <a:rPr lang="cs-CZ" smtClean="0"/>
              <a:pPr/>
              <a:t>16.02.2025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F336CF9-FA4F-4B36-BF68-38850F2D31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3DAE3C1-9240-4545-85A1-2931ED5208BB}" type="datetimeFigureOut">
              <a:rPr lang="cs-CZ" smtClean="0"/>
              <a:pPr/>
              <a:t>16.02.2025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3DAE3C1-9240-4545-85A1-2931ED5208BB}" type="datetimeFigureOut">
              <a:rPr lang="cs-CZ" smtClean="0"/>
              <a:pPr/>
              <a:t>16.02.2025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336CF9-FA4F-4B36-BF68-38850F2D31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-vysocina.cz/" TargetMode="External"/><Relationship Id="rId2" Type="http://schemas.openxmlformats.org/officeDocument/2006/relationships/hyperlink" Target="http://www.atlasceska.cz/kraj-vysocin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giony.lusa.cz/" TargetMode="External"/><Relationship Id="rId4" Type="http://schemas.openxmlformats.org/officeDocument/2006/relationships/hyperlink" Target="http://www.nipos-mk.c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TÉMA: KRAJ VYSOČINA</a:t>
            </a:r>
          </a:p>
        </p:txBody>
      </p:sp>
    </p:spTree>
    <p:extLst>
      <p:ext uri="{BB962C8B-B14F-4D97-AF65-F5344CB8AC3E}">
        <p14:creationId xmlns:p14="http://schemas.microsoft.com/office/powerpoint/2010/main" val="3597668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PŘÍRODNÍ PŘEDPOKLADY</a:t>
            </a:r>
          </a:p>
        </p:txBody>
      </p:sp>
      <p:pic>
        <p:nvPicPr>
          <p:cNvPr id="4" name="Zástupný symbol pro obsah 3" descr="mapa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89827" y="1527175"/>
            <a:ext cx="5927834" cy="4572000"/>
          </a:xfrm>
        </p:spPr>
      </p:pic>
      <p:sp>
        <p:nvSpPr>
          <p:cNvPr id="5" name="TextovéPole 4"/>
          <p:cNvSpPr txBox="1"/>
          <p:nvPr/>
        </p:nvSpPr>
        <p:spPr>
          <a:xfrm>
            <a:off x="1547664" y="6309320"/>
            <a:ext cx="47525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Zdroj: http://www.</a:t>
            </a:r>
            <a:r>
              <a:rPr lang="cs-CZ" sz="1050" dirty="0" err="1"/>
              <a:t>kct</a:t>
            </a:r>
            <a:r>
              <a:rPr lang="cs-CZ" sz="1050" dirty="0"/>
              <a:t>-</a:t>
            </a:r>
            <a:r>
              <a:rPr lang="cs-CZ" sz="1050" dirty="0" err="1"/>
              <a:t>tabor.cz</a:t>
            </a:r>
            <a:r>
              <a:rPr lang="cs-CZ" sz="1050" dirty="0"/>
              <a:t>/</a:t>
            </a:r>
            <a:r>
              <a:rPr lang="cs-CZ" sz="1050" dirty="0" err="1"/>
              <a:t>gymta</a:t>
            </a:r>
            <a:r>
              <a:rPr lang="cs-CZ" sz="1050" dirty="0"/>
              <a:t>/</a:t>
            </a:r>
            <a:r>
              <a:rPr lang="cs-CZ" sz="1050" dirty="0" err="1"/>
              <a:t>ChranenaUzemiCR</a:t>
            </a:r>
            <a:r>
              <a:rPr lang="cs-CZ" sz="1050" dirty="0"/>
              <a:t>/</a:t>
            </a:r>
            <a:r>
              <a:rPr lang="cs-CZ" sz="1050" dirty="0" err="1"/>
              <a:t>ZelezneHory</a:t>
            </a:r>
            <a:r>
              <a:rPr lang="cs-CZ" sz="1050" dirty="0"/>
              <a:t>/</a:t>
            </a:r>
            <a:r>
              <a:rPr lang="cs-CZ" sz="1050" dirty="0" err="1"/>
              <a:t>img</a:t>
            </a:r>
            <a:r>
              <a:rPr lang="cs-CZ" sz="1050" dirty="0"/>
              <a:t>/mapa2.jpg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PŘÍRODNÍ PŘEDPOKLADY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CHKO Žďárské Vrchy</a:t>
            </a:r>
          </a:p>
          <a:p>
            <a:pPr lvl="1"/>
            <a:r>
              <a:rPr lang="cs-CZ" dirty="0"/>
              <a:t>Založení: 1970</a:t>
            </a:r>
          </a:p>
          <a:p>
            <a:pPr lvl="1"/>
            <a:r>
              <a:rPr lang="cs-CZ" dirty="0"/>
              <a:t>Rozloha: 715 km2</a:t>
            </a:r>
          </a:p>
          <a:p>
            <a:pPr lvl="1"/>
            <a:r>
              <a:rPr lang="cs-CZ" dirty="0"/>
              <a:t>Nejvyšší vrchol: Devět skal (836 m n.m.)</a:t>
            </a:r>
          </a:p>
          <a:p>
            <a:pPr lvl="1"/>
            <a:r>
              <a:rPr lang="cs-CZ" dirty="0"/>
              <a:t>Prameny několika významných řek (Svratka, Oslava, Sázava)</a:t>
            </a:r>
          </a:p>
          <a:p>
            <a:pPr lvl="1"/>
            <a:r>
              <a:rPr lang="cs-CZ" dirty="0"/>
              <a:t>Správa CHKO: Žďár nad Sázavou</a:t>
            </a:r>
          </a:p>
        </p:txBody>
      </p:sp>
    </p:spTree>
    <p:extLst>
      <p:ext uri="{BB962C8B-B14F-4D97-AF65-F5344CB8AC3E}">
        <p14:creationId xmlns:p14="http://schemas.microsoft.com/office/powerpoint/2010/main" val="2773090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PŘÍRODNÍ PŘEDPOKLADY</a:t>
            </a:r>
          </a:p>
        </p:txBody>
      </p:sp>
      <p:pic>
        <p:nvPicPr>
          <p:cNvPr id="4" name="Zástupný symbol pro obsah 3" descr="zdarske-vrch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78473" y="1527175"/>
            <a:ext cx="5950542" cy="4572000"/>
          </a:xfrm>
        </p:spPr>
      </p:pic>
      <p:sp>
        <p:nvSpPr>
          <p:cNvPr id="5" name="TextovéPole 4"/>
          <p:cNvSpPr txBox="1"/>
          <p:nvPr/>
        </p:nvSpPr>
        <p:spPr>
          <a:xfrm>
            <a:off x="1619672" y="6309320"/>
            <a:ext cx="64807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Zdroj: http://www.</a:t>
            </a:r>
            <a:r>
              <a:rPr lang="cs-CZ" sz="1050" dirty="0" err="1"/>
              <a:t>kct</a:t>
            </a:r>
            <a:r>
              <a:rPr lang="cs-CZ" sz="1050" dirty="0"/>
              <a:t>-</a:t>
            </a:r>
            <a:r>
              <a:rPr lang="cs-CZ" sz="1050" dirty="0" err="1"/>
              <a:t>tabor.cz</a:t>
            </a:r>
            <a:r>
              <a:rPr lang="cs-CZ" sz="1050" dirty="0"/>
              <a:t>/</a:t>
            </a:r>
            <a:r>
              <a:rPr lang="cs-CZ" sz="1050" dirty="0" err="1"/>
              <a:t>gymta</a:t>
            </a:r>
            <a:r>
              <a:rPr lang="cs-CZ" sz="1050" dirty="0"/>
              <a:t>/</a:t>
            </a:r>
            <a:r>
              <a:rPr lang="cs-CZ" sz="1050" dirty="0" err="1"/>
              <a:t>ChranenaUzemiCR</a:t>
            </a:r>
            <a:r>
              <a:rPr lang="cs-CZ" sz="1050" dirty="0"/>
              <a:t>/</a:t>
            </a:r>
            <a:r>
              <a:rPr lang="cs-CZ" sz="1050" dirty="0" err="1"/>
              <a:t>ZdarskeVrchy</a:t>
            </a:r>
            <a:r>
              <a:rPr lang="cs-CZ" sz="1050" dirty="0"/>
              <a:t>/</a:t>
            </a:r>
            <a:r>
              <a:rPr lang="cs-CZ" sz="1050" dirty="0" err="1"/>
              <a:t>img</a:t>
            </a:r>
            <a:r>
              <a:rPr lang="cs-CZ" sz="1050" dirty="0"/>
              <a:t>/</a:t>
            </a:r>
            <a:r>
              <a:rPr lang="cs-CZ" sz="1050" dirty="0" err="1"/>
              <a:t>zdarske</a:t>
            </a:r>
            <a:r>
              <a:rPr lang="cs-CZ" sz="1050" dirty="0"/>
              <a:t>-vrchy.</a:t>
            </a:r>
            <a:r>
              <a:rPr lang="cs-CZ" sz="1050" dirty="0" err="1"/>
              <a:t>jpg</a:t>
            </a:r>
            <a:endParaRPr lang="cs-CZ" sz="10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PŘÍRODNÍ PŘEDPOKLADY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Turistické atraktivity</a:t>
            </a:r>
          </a:p>
          <a:p>
            <a:pPr lvl="1"/>
            <a:r>
              <a:rPr lang="cs-CZ" dirty="0" err="1"/>
              <a:t>Tisůvka</a:t>
            </a:r>
            <a:endParaRPr lang="cs-CZ" dirty="0"/>
          </a:p>
          <a:p>
            <a:pPr lvl="2"/>
            <a:r>
              <a:rPr lang="cs-CZ" dirty="0"/>
              <a:t>V CHKO Žďárské vrchy</a:t>
            </a:r>
          </a:p>
          <a:p>
            <a:pPr lvl="2"/>
            <a:r>
              <a:rPr lang="cs-CZ" dirty="0"/>
              <a:t>Skalní útvar na stejnojmenném vrcholu</a:t>
            </a:r>
          </a:p>
          <a:p>
            <a:pPr lvl="2"/>
            <a:r>
              <a:rPr lang="cs-CZ" dirty="0"/>
              <a:t>Nadmořská výška 792 m n.m.</a:t>
            </a:r>
          </a:p>
          <a:p>
            <a:pPr lvl="1"/>
            <a:r>
              <a:rPr lang="cs-CZ" dirty="0"/>
              <a:t>Geografický střed ČR</a:t>
            </a:r>
          </a:p>
          <a:p>
            <a:pPr lvl="2"/>
            <a:r>
              <a:rPr lang="cs-CZ" dirty="0"/>
              <a:t>V obci Číhošť na Havlíčkobrodsku</a:t>
            </a:r>
          </a:p>
          <a:p>
            <a:pPr lvl="1"/>
            <a:r>
              <a:rPr lang="cs-CZ" dirty="0"/>
              <a:t>Vodní nádrž Vír</a:t>
            </a:r>
          </a:p>
          <a:p>
            <a:pPr lvl="2"/>
            <a:r>
              <a:rPr lang="cs-CZ" dirty="0"/>
              <a:t>Na řece  Svratce</a:t>
            </a:r>
          </a:p>
          <a:p>
            <a:pPr lvl="2"/>
            <a:r>
              <a:rPr lang="cs-CZ" dirty="0"/>
              <a:t>Uvedení do provozu v roce 1954</a:t>
            </a:r>
          </a:p>
          <a:p>
            <a:pPr lvl="2"/>
            <a:r>
              <a:rPr lang="cs-CZ" dirty="0"/>
              <a:t>Rozdělení na dvě části (Vír I a Vír II)</a:t>
            </a:r>
          </a:p>
          <a:p>
            <a:pPr lvl="1"/>
            <a:r>
              <a:rPr lang="cs-CZ" dirty="0"/>
              <a:t>Zkamenělý zámek</a:t>
            </a:r>
          </a:p>
          <a:p>
            <a:pPr lvl="2"/>
            <a:r>
              <a:rPr lang="cs-CZ" dirty="0"/>
              <a:t>V CHKO Žďárské vrchy</a:t>
            </a:r>
          </a:p>
          <a:p>
            <a:pPr lvl="2"/>
            <a:r>
              <a:rPr lang="cs-CZ" dirty="0"/>
              <a:t>Skalní bloky vysoké až 10 m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621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14" y="476672"/>
            <a:ext cx="6858000" cy="419464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51586" y="481886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http://www.virvudolisvratky.cz/obrazky/k-clankum/prehrada/prehrada-panorama.jpg</a:t>
            </a:r>
          </a:p>
        </p:txBody>
      </p:sp>
    </p:spTree>
    <p:extLst>
      <p:ext uri="{BB962C8B-B14F-4D97-AF65-F5344CB8AC3E}">
        <p14:creationId xmlns:p14="http://schemas.microsoft.com/office/powerpoint/2010/main" val="1981099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KULTURNĚ – HISTORICKÉ PŘEDPOKLADY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503920" cy="457200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Památky UNESCO</a:t>
            </a:r>
          </a:p>
          <a:p>
            <a:pPr lvl="1"/>
            <a:r>
              <a:rPr lang="cs-CZ" dirty="0"/>
              <a:t>Historické centrum města Telč</a:t>
            </a:r>
          </a:p>
          <a:p>
            <a:pPr lvl="2"/>
            <a:r>
              <a:rPr lang="cs-CZ" dirty="0"/>
              <a:t>Zapsání v roce 1992</a:t>
            </a:r>
          </a:p>
          <a:p>
            <a:pPr lvl="2"/>
            <a:r>
              <a:rPr lang="cs-CZ" dirty="0"/>
              <a:t>Zachovalý soubor měšťanských domů</a:t>
            </a:r>
          </a:p>
          <a:p>
            <a:pPr lvl="2"/>
            <a:r>
              <a:rPr lang="cs-CZ" dirty="0" err="1"/>
              <a:t>Goticko</a:t>
            </a:r>
            <a:r>
              <a:rPr lang="cs-CZ" dirty="0"/>
              <a:t> – renesanční styl výstavby</a:t>
            </a:r>
          </a:p>
          <a:p>
            <a:pPr lvl="1"/>
            <a:r>
              <a:rPr lang="cs-CZ" dirty="0"/>
              <a:t>Poutní kostel Sv. Jana Nepomuckého na Zelené Hoře poblíž Žďáru nad Sázavou</a:t>
            </a:r>
          </a:p>
          <a:p>
            <a:pPr lvl="2"/>
            <a:r>
              <a:rPr lang="cs-CZ" dirty="0"/>
              <a:t>Zapsání v roce 1994</a:t>
            </a:r>
          </a:p>
          <a:p>
            <a:pPr lvl="2"/>
            <a:r>
              <a:rPr lang="cs-CZ" dirty="0"/>
              <a:t>Autor je Jan Blažej </a:t>
            </a:r>
            <a:r>
              <a:rPr lang="cs-CZ" dirty="0" err="1"/>
              <a:t>Santini</a:t>
            </a:r>
            <a:r>
              <a:rPr lang="cs-CZ" dirty="0"/>
              <a:t> </a:t>
            </a:r>
            <a:r>
              <a:rPr lang="cs-CZ" dirty="0" err="1"/>
              <a:t>Aichl</a:t>
            </a:r>
            <a:endParaRPr lang="cs-CZ" dirty="0"/>
          </a:p>
          <a:p>
            <a:pPr lvl="2"/>
            <a:r>
              <a:rPr lang="cs-CZ" dirty="0"/>
              <a:t>Stavba zahájena v roce 1719 a zhotovena v roce 1729</a:t>
            </a:r>
          </a:p>
          <a:p>
            <a:pPr lvl="2"/>
            <a:r>
              <a:rPr lang="cs-CZ" dirty="0"/>
              <a:t>Postaven ve stylu Barokní gotiky</a:t>
            </a:r>
          </a:p>
          <a:p>
            <a:pPr lvl="1"/>
            <a:r>
              <a:rPr lang="cs-CZ" dirty="0"/>
              <a:t>Bazilika Sv. Prokopa a židovská čtvrť v Třebíči</a:t>
            </a:r>
          </a:p>
          <a:p>
            <a:pPr lvl="2"/>
            <a:r>
              <a:rPr lang="cs-CZ" dirty="0"/>
              <a:t>Zapsání v roce 2003</a:t>
            </a:r>
          </a:p>
          <a:p>
            <a:pPr lvl="2"/>
            <a:r>
              <a:rPr lang="cs-CZ" dirty="0"/>
              <a:t>Původní soubor 120 židovských objektů</a:t>
            </a:r>
          </a:p>
          <a:p>
            <a:pPr lvl="2"/>
            <a:r>
              <a:rPr lang="cs-CZ" dirty="0"/>
              <a:t>Bazilika vystavěná v polovině 13. století</a:t>
            </a:r>
          </a:p>
          <a:p>
            <a:pPr lvl="2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0585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" y="260648"/>
            <a:ext cx="7991475" cy="5715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76262" y="6165304"/>
            <a:ext cx="42117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Zdroj: http://www.dedictvivysociny.cz/files/_legacy1226/thumb-o/8962-NKP__Zelena_hora__leto.JPG</a:t>
            </a:r>
          </a:p>
        </p:txBody>
      </p:sp>
    </p:spTree>
    <p:extLst>
      <p:ext uri="{BB962C8B-B14F-4D97-AF65-F5344CB8AC3E}">
        <p14:creationId xmlns:p14="http://schemas.microsoft.com/office/powerpoint/2010/main" val="889275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KULTURNĚ HISTORICKÉ PŘEDPOKLADY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Návštěvnost (2014)</a:t>
            </a:r>
          </a:p>
          <a:p>
            <a:pPr lvl="1"/>
            <a:r>
              <a:rPr lang="cs-CZ" dirty="0"/>
              <a:t>Státní zámek Telč (99 669 návštěvníků)</a:t>
            </a:r>
          </a:p>
          <a:p>
            <a:pPr lvl="2"/>
            <a:r>
              <a:rPr lang="cs-CZ" dirty="0"/>
              <a:t>Postaven v 16. století na místě gotického hradu</a:t>
            </a:r>
          </a:p>
          <a:p>
            <a:pPr lvl="2"/>
            <a:r>
              <a:rPr lang="cs-CZ" dirty="0"/>
              <a:t>Natáčení pohádek Pyšná princezna, Z pekla štěstí…</a:t>
            </a:r>
          </a:p>
          <a:p>
            <a:pPr lvl="1"/>
            <a:r>
              <a:rPr lang="cs-CZ" dirty="0"/>
              <a:t>Státní zámek Jaroměřice nad Rokytnou (29 530 návštěvníků)</a:t>
            </a:r>
          </a:p>
          <a:p>
            <a:pPr lvl="2"/>
            <a:r>
              <a:rPr lang="cs-CZ" dirty="0"/>
              <a:t>Barokní styl výstavby</a:t>
            </a:r>
          </a:p>
          <a:p>
            <a:pPr lvl="2"/>
            <a:r>
              <a:rPr lang="cs-CZ" dirty="0"/>
              <a:t>Postaven v první polovině 18. století</a:t>
            </a:r>
          </a:p>
          <a:p>
            <a:pPr lvl="1"/>
            <a:r>
              <a:rPr lang="cs-CZ" dirty="0"/>
              <a:t>Státní hrad Lipnice (27 070 návštěvníků)</a:t>
            </a:r>
          </a:p>
          <a:p>
            <a:pPr lvl="2"/>
            <a:r>
              <a:rPr lang="cs-CZ" dirty="0"/>
              <a:t>Založen na začátku 14. století</a:t>
            </a:r>
          </a:p>
          <a:p>
            <a:pPr lvl="2"/>
            <a:r>
              <a:rPr lang="cs-CZ" dirty="0"/>
              <a:t>Vystavěn v gotickém stylu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2419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KULTURNĚ – HISTORICKÉ PŘEDPOKLADY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cs-CZ" dirty="0"/>
              <a:t>Zadní synagoga (24 659 návštěvníků)</a:t>
            </a:r>
          </a:p>
          <a:p>
            <a:pPr lvl="2"/>
            <a:r>
              <a:rPr lang="cs-CZ" dirty="0"/>
              <a:t>Pochází z roku 1669</a:t>
            </a:r>
          </a:p>
          <a:p>
            <a:pPr lvl="2"/>
            <a:r>
              <a:rPr lang="cs-CZ" dirty="0"/>
              <a:t>Dnes stálá výstava židovské kultury</a:t>
            </a:r>
          </a:p>
          <a:p>
            <a:pPr lvl="1"/>
            <a:r>
              <a:rPr lang="cs-CZ" dirty="0"/>
              <a:t>Památkový areál Zelená hora ve Žďáru nad Sázavou (23 187 návštěvníků)</a:t>
            </a:r>
          </a:p>
          <a:p>
            <a:pPr lvl="2"/>
            <a:r>
              <a:rPr lang="cs-CZ" dirty="0"/>
              <a:t>Stavba zahájena v roce 1719 a zhotovena v roce 1729</a:t>
            </a:r>
          </a:p>
          <a:p>
            <a:pPr lvl="2"/>
            <a:r>
              <a:rPr lang="cs-CZ" dirty="0"/>
              <a:t>Postaven ve stylu Barokní gotiky</a:t>
            </a:r>
          </a:p>
          <a:p>
            <a:pPr lvl="2"/>
            <a:r>
              <a:rPr lang="cs-CZ" dirty="0"/>
              <a:t>Autor je Jan Blažej </a:t>
            </a:r>
            <a:r>
              <a:rPr lang="cs-CZ" dirty="0" err="1"/>
              <a:t>Santini</a:t>
            </a:r>
            <a:r>
              <a:rPr lang="cs-CZ" dirty="0"/>
              <a:t> </a:t>
            </a:r>
            <a:r>
              <a:rPr lang="cs-CZ" dirty="0" err="1"/>
              <a:t>Aichl</a:t>
            </a:r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9871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2776"/>
            <a:ext cx="4762500" cy="3429000"/>
          </a:xfrm>
        </p:spPr>
      </p:pic>
      <p:sp>
        <p:nvSpPr>
          <p:cNvPr id="5" name="TextovéPole 4"/>
          <p:cNvSpPr txBox="1"/>
          <p:nvPr/>
        </p:nvSpPr>
        <p:spPr>
          <a:xfrm>
            <a:off x="2123728" y="5085184"/>
            <a:ext cx="35283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Zdroj: http://www.zamky-hrady.cz/1/img/telc_pres_vodu.jpg</a:t>
            </a:r>
          </a:p>
        </p:txBody>
      </p:sp>
    </p:spTree>
    <p:extLst>
      <p:ext uri="{BB962C8B-B14F-4D97-AF65-F5344CB8AC3E}">
        <p14:creationId xmlns:p14="http://schemas.microsoft.com/office/powerpoint/2010/main" val="227280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CHARAKTERISTIKA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6363327" cy="3645892"/>
          </a:xfrm>
        </p:spPr>
      </p:pic>
      <p:sp>
        <p:nvSpPr>
          <p:cNvPr id="5" name="TextovéPole 4"/>
          <p:cNvSpPr txBox="1"/>
          <p:nvPr/>
        </p:nvSpPr>
        <p:spPr>
          <a:xfrm>
            <a:off x="1331640" y="5589240"/>
            <a:ext cx="4032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Zdroj: https://www.isotra.cz/content/img/map-cr/isotra-map-vysocina.jpg?v=06</a:t>
            </a:r>
          </a:p>
        </p:txBody>
      </p:sp>
    </p:spTree>
    <p:extLst>
      <p:ext uri="{BB962C8B-B14F-4D97-AF65-F5344CB8AC3E}">
        <p14:creationId xmlns:p14="http://schemas.microsoft.com/office/powerpoint/2010/main" val="3666157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INFRASTRUKTURA CR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Ubytovací zařízení: 452</a:t>
            </a:r>
          </a:p>
          <a:p>
            <a:r>
              <a:rPr lang="cs-CZ" dirty="0"/>
              <a:t>Počet lůžek: 24 031</a:t>
            </a:r>
          </a:p>
          <a:p>
            <a:r>
              <a:rPr lang="cs-CZ" dirty="0"/>
              <a:t>Návštěvníci</a:t>
            </a:r>
          </a:p>
          <a:p>
            <a:pPr lvl="1"/>
            <a:r>
              <a:rPr lang="cs-CZ" dirty="0"/>
              <a:t>447 603 návštěvníků</a:t>
            </a:r>
          </a:p>
          <a:p>
            <a:pPr lvl="1"/>
            <a:r>
              <a:rPr lang="cs-CZ" dirty="0"/>
              <a:t>85% návštěvníků z ČR, 15% zahraničních návštěvníků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8208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INFRASTUKTURA CR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Druhy cestovního ruchu</a:t>
            </a:r>
          </a:p>
          <a:p>
            <a:pPr lvl="1"/>
            <a:r>
              <a:rPr lang="cs-CZ" dirty="0"/>
              <a:t>Horská turistika</a:t>
            </a:r>
          </a:p>
          <a:p>
            <a:pPr lvl="2"/>
            <a:r>
              <a:rPr lang="cs-CZ" dirty="0"/>
              <a:t>Nové Město na Moravě</a:t>
            </a:r>
          </a:p>
          <a:p>
            <a:pPr lvl="3"/>
            <a:r>
              <a:rPr lang="cs-CZ" dirty="0"/>
              <a:t>Biatlon, běžecké lyžování</a:t>
            </a:r>
          </a:p>
          <a:p>
            <a:pPr lvl="1"/>
            <a:r>
              <a:rPr lang="cs-CZ" dirty="0"/>
              <a:t>Městský cestovní ruch</a:t>
            </a:r>
          </a:p>
          <a:p>
            <a:pPr lvl="2"/>
            <a:r>
              <a:rPr lang="cs-CZ" dirty="0"/>
              <a:t>Jihlava, Telč</a:t>
            </a:r>
          </a:p>
          <a:p>
            <a:pPr lvl="1"/>
            <a:r>
              <a:rPr lang="cs-CZ" dirty="0"/>
              <a:t>Letní rekreace</a:t>
            </a:r>
          </a:p>
          <a:p>
            <a:pPr lvl="2"/>
            <a:r>
              <a:rPr lang="cs-CZ" dirty="0"/>
              <a:t>Sázava (vodáctví)</a:t>
            </a:r>
          </a:p>
          <a:p>
            <a:pPr lvl="2"/>
            <a:r>
              <a:rPr lang="cs-CZ" dirty="0"/>
              <a:t>Velké Dářko, Trnávka, Sedlice (rekreace u vody</a:t>
            </a:r>
          </a:p>
          <a:p>
            <a:pPr lvl="1"/>
            <a:r>
              <a:rPr lang="cs-CZ" dirty="0"/>
              <a:t>Nevyskytuje se Lázeňský cestovní ruch nebo veletržní cestovní ruch</a:t>
            </a:r>
          </a:p>
          <a:p>
            <a:pPr lvl="3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3066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INFRASTRUKTA CR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746259" cy="3456383"/>
          </a:xfrm>
        </p:spPr>
      </p:pic>
      <p:sp>
        <p:nvSpPr>
          <p:cNvPr id="5" name="TextovéPole 4"/>
          <p:cNvSpPr txBox="1"/>
          <p:nvPr/>
        </p:nvSpPr>
        <p:spPr>
          <a:xfrm>
            <a:off x="395536" y="5157192"/>
            <a:ext cx="3312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Zdroj: https://www.czso.cz/csu/xj/cestovni-ruch-v-kraji-vysocina-v-1-az-2-ctvrtleti-2015</a:t>
            </a:r>
          </a:p>
        </p:txBody>
      </p:sp>
    </p:spTree>
    <p:extLst>
      <p:ext uri="{BB962C8B-B14F-4D97-AF65-F5344CB8AC3E}">
        <p14:creationId xmlns:p14="http://schemas.microsoft.com/office/powerpoint/2010/main" val="2947608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INFRASTRUKTURA CR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628800"/>
            <a:ext cx="5118493" cy="3385670"/>
          </a:xfrm>
        </p:spPr>
      </p:pic>
      <p:sp>
        <p:nvSpPr>
          <p:cNvPr id="6" name="TextovéPole 5"/>
          <p:cNvSpPr txBox="1"/>
          <p:nvPr/>
        </p:nvSpPr>
        <p:spPr>
          <a:xfrm>
            <a:off x="179512" y="1700808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Turistické regiony: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11 - Kraj Vysočina</a:t>
            </a:r>
          </a:p>
        </p:txBody>
      </p:sp>
    </p:spTree>
    <p:extLst>
      <p:ext uri="{BB962C8B-B14F-4D97-AF65-F5344CB8AC3E}">
        <p14:creationId xmlns:p14="http://schemas.microsoft.com/office/powerpoint/2010/main" val="106581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INFRASTRURA CR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626103"/>
            <a:ext cx="5055720" cy="3312368"/>
          </a:xfrm>
        </p:spPr>
      </p:pic>
      <p:sp>
        <p:nvSpPr>
          <p:cNvPr id="5" name="TextovéPole 4"/>
          <p:cNvSpPr txBox="1"/>
          <p:nvPr/>
        </p:nvSpPr>
        <p:spPr>
          <a:xfrm>
            <a:off x="323528" y="1628800"/>
            <a:ext cx="3312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Turistické oblasti: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30 – Kraj Vysočina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235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INFRASTRUKTURA</a:t>
            </a:r>
          </a:p>
        </p:txBody>
      </p:sp>
      <p:pic>
        <p:nvPicPr>
          <p:cNvPr id="4" name="Zástupný symbol pro obsah 3" descr="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INFRASTRUKTURA</a:t>
            </a:r>
          </a:p>
        </p:txBody>
      </p:sp>
      <p:pic>
        <p:nvPicPr>
          <p:cNvPr id="4" name="Zástupný symbol pro obsah 3" descr="0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1. Kolik ubytovacích zařízení se nachází v Kraji Vysočina?</a:t>
            </a:r>
          </a:p>
          <a:p>
            <a:r>
              <a:rPr lang="cs-CZ" dirty="0"/>
              <a:t>2. Která památka je v Kraji vysočina nejnavštěvovanější? </a:t>
            </a:r>
          </a:p>
          <a:p>
            <a:r>
              <a:rPr lang="cs-CZ" dirty="0"/>
              <a:t>3. V jakém městě se koná světový pohár v biatlonu?</a:t>
            </a:r>
          </a:p>
          <a:p>
            <a:r>
              <a:rPr lang="cs-CZ" dirty="0"/>
              <a:t>4. Kolik vysokých škol se nachází v Kraji Vysočina?</a:t>
            </a:r>
          </a:p>
          <a:p>
            <a:r>
              <a:rPr lang="cs-CZ" dirty="0"/>
              <a:t>5. Převládají návštěvnici z ČR, nebo ze zahraničí? </a:t>
            </a:r>
          </a:p>
          <a:p>
            <a:r>
              <a:rPr lang="cs-CZ" dirty="0"/>
              <a:t>6. Kdy bylo na seznam UNESCO zapsáno historické centrum Telče?</a:t>
            </a:r>
          </a:p>
          <a:p>
            <a:r>
              <a:rPr lang="cs-CZ" dirty="0"/>
              <a:t>7. Jaký je nejvyšší vrchol CHKO Žďárské Vrchy?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075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ODPOVĚDI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503920" cy="457200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1. Kolik ubytovacích zařízení se nachází v Kraji Vysočina?</a:t>
            </a:r>
          </a:p>
          <a:p>
            <a:pPr lvl="1"/>
            <a:r>
              <a:rPr lang="cs-CZ" dirty="0"/>
              <a:t>452</a:t>
            </a:r>
          </a:p>
          <a:p>
            <a:r>
              <a:rPr lang="cs-CZ" dirty="0"/>
              <a:t>2. Která památka je v Kraji vysočina nejnavštěvovanější? </a:t>
            </a:r>
          </a:p>
          <a:p>
            <a:pPr lvl="1"/>
            <a:r>
              <a:rPr lang="cs-CZ" dirty="0"/>
              <a:t>Státní zámek Telč</a:t>
            </a:r>
          </a:p>
          <a:p>
            <a:r>
              <a:rPr lang="cs-CZ" dirty="0"/>
              <a:t>3. V jakém městě se koná světový pohár v biatlonu?</a:t>
            </a:r>
          </a:p>
          <a:p>
            <a:pPr lvl="1"/>
            <a:r>
              <a:rPr lang="cs-CZ" dirty="0"/>
              <a:t>Nové Město na Moravě</a:t>
            </a:r>
          </a:p>
          <a:p>
            <a:r>
              <a:rPr lang="cs-CZ" dirty="0"/>
              <a:t>4. Kolik vysokých škol se nachází v Kraji Vysočina?</a:t>
            </a:r>
          </a:p>
          <a:p>
            <a:pPr lvl="1"/>
            <a:r>
              <a:rPr lang="cs-CZ" dirty="0"/>
              <a:t>Dvě</a:t>
            </a:r>
          </a:p>
          <a:p>
            <a:r>
              <a:rPr lang="cs-CZ" dirty="0"/>
              <a:t>5. Převládají návštěvnici z ČR, nebo ze zahraničí?</a:t>
            </a:r>
          </a:p>
          <a:p>
            <a:pPr lvl="1"/>
            <a:r>
              <a:rPr lang="cs-CZ" dirty="0"/>
              <a:t>ČR </a:t>
            </a:r>
          </a:p>
          <a:p>
            <a:r>
              <a:rPr lang="cs-CZ" dirty="0"/>
              <a:t>6. Kdy bylo na seznam UNESCO zapsáno historické centrum Telče?</a:t>
            </a:r>
          </a:p>
          <a:p>
            <a:pPr lvl="1"/>
            <a:r>
              <a:rPr lang="cs-CZ" dirty="0"/>
              <a:t>1992</a:t>
            </a:r>
          </a:p>
          <a:p>
            <a:r>
              <a:rPr lang="cs-CZ" dirty="0"/>
              <a:t>7. Jaký je nejvyšší vrchol CHKO Žďárské Vrchy?</a:t>
            </a:r>
          </a:p>
          <a:p>
            <a:pPr lvl="1"/>
            <a:r>
              <a:rPr lang="cs-CZ" dirty="0"/>
              <a:t>Devět skal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i="1" dirty="0"/>
              <a:t>Aplikace, Kraj Vysočina</a:t>
            </a:r>
            <a:r>
              <a:rPr lang="pl-PL" dirty="0"/>
              <a:t> [online]. 2006 [cit. 2016-03-06]. Dostupné z: http://extranet.kr-vysocina.cz/</a:t>
            </a:r>
            <a:endParaRPr lang="cs-CZ" i="1" dirty="0"/>
          </a:p>
          <a:p>
            <a:r>
              <a:rPr lang="cs-CZ" i="1" dirty="0"/>
              <a:t>Atlas Česka | www.atlasceska.cz</a:t>
            </a:r>
            <a:r>
              <a:rPr lang="cs-CZ" dirty="0"/>
              <a:t> [online]. 2016 [cit. 2016-03-06]. Dostupné z: </a:t>
            </a:r>
            <a:r>
              <a:rPr lang="cs-CZ" dirty="0">
                <a:hlinkClick r:id="rId2"/>
              </a:rPr>
              <a:t>http://www.atlasceska.cz/kraj-vysocina/</a:t>
            </a:r>
            <a:endParaRPr lang="cs-CZ" dirty="0"/>
          </a:p>
          <a:p>
            <a:r>
              <a:rPr lang="cs-CZ" i="1" dirty="0"/>
              <a:t>Kraj Vysočina | titulní stránka</a:t>
            </a:r>
            <a:r>
              <a:rPr lang="cs-CZ" dirty="0"/>
              <a:t> [online]. 2013 [cit. 2016-03-06]. Dostupné z: </a:t>
            </a:r>
            <a:r>
              <a:rPr lang="cs-CZ" dirty="0">
                <a:hlinkClick r:id="rId3"/>
              </a:rPr>
              <a:t>https://www.kr-vysocina.cz</a:t>
            </a:r>
            <a:endParaRPr lang="cs-CZ" dirty="0"/>
          </a:p>
          <a:p>
            <a:r>
              <a:rPr lang="pl-PL" i="1" dirty="0"/>
              <a:t>Kudy z nudy</a:t>
            </a:r>
            <a:r>
              <a:rPr lang="pl-PL" dirty="0"/>
              <a:t> [online]. 2015 [cit. 2016-03-06]. Dostupné z: http://www.kudyznudy.cz/Aktivity-a-akce/Aktivity/Zamek-Jaromerice-nad-Rokytnou.aspx</a:t>
            </a:r>
            <a:endParaRPr lang="cs-CZ" i="1" dirty="0"/>
          </a:p>
          <a:p>
            <a:r>
              <a:rPr lang="cs-CZ" i="1" dirty="0"/>
              <a:t>NIPOS - Národní informační poradenské středisko pro kulturu</a:t>
            </a:r>
            <a:r>
              <a:rPr lang="cs-CZ" dirty="0"/>
              <a:t> [online]. 2014 [cit. 2016-03-06]. Dostupné z: </a:t>
            </a:r>
            <a:r>
              <a:rPr lang="cs-CZ" dirty="0">
                <a:hlinkClick r:id="rId4"/>
              </a:rPr>
              <a:t>http://www.nipos-mk.cz/</a:t>
            </a:r>
            <a:endParaRPr lang="cs-CZ" dirty="0"/>
          </a:p>
          <a:p>
            <a:r>
              <a:rPr lang="cs-CZ" i="1" dirty="0"/>
              <a:t>Portál kulturního a přírodního dědictví Kraje Vysočiny</a:t>
            </a:r>
            <a:r>
              <a:rPr lang="cs-CZ" dirty="0"/>
              <a:t> [online]. 2011 [cit. 2016-03-06]. Dostupné z: http://www.dedictvivysociny.cz/</a:t>
            </a:r>
            <a:endParaRPr lang="cs-CZ" i="1" dirty="0"/>
          </a:p>
          <a:p>
            <a:r>
              <a:rPr lang="cs-CZ" i="1" dirty="0"/>
              <a:t>Regiony České republiky | Kraje České republiky pro školáky</a:t>
            </a:r>
            <a:r>
              <a:rPr lang="cs-CZ" dirty="0"/>
              <a:t> [online]. [cit. 2016-03-06]. Dostupné z: </a:t>
            </a:r>
            <a:r>
              <a:rPr lang="cs-CZ" dirty="0">
                <a:hlinkClick r:id="rId5"/>
              </a:rPr>
              <a:t>http://regiony.lusa.cz/</a:t>
            </a:r>
            <a:endParaRPr lang="cs-CZ" dirty="0"/>
          </a:p>
          <a:p>
            <a:r>
              <a:rPr lang="cs-CZ" i="1" dirty="0"/>
              <a:t>Třebíč: Oficiální internetové stránky města</a:t>
            </a:r>
            <a:r>
              <a:rPr lang="cs-CZ" dirty="0"/>
              <a:t> [online]. 2011 [cit. 2016-03-06]. Dostupné z: http://www.trebic.cz/unesco/zidovska-ctvrt-zadni-synagoga.asp</a:t>
            </a:r>
          </a:p>
          <a:p>
            <a:r>
              <a:rPr lang="cs-CZ" i="1" dirty="0"/>
              <a:t>Úvod - Telč</a:t>
            </a:r>
            <a:r>
              <a:rPr lang="cs-CZ" dirty="0"/>
              <a:t> [online]. 2016 [cit. 2016-03-06]. Dostupné z: http://www.zamek-telc.eu/</a:t>
            </a:r>
          </a:p>
          <a:p>
            <a:r>
              <a:rPr lang="cs-CZ" i="1" dirty="0"/>
              <a:t>Vysočina - Krajina - Přírodní zajímavosti</a:t>
            </a:r>
            <a:r>
              <a:rPr lang="cs-CZ" dirty="0"/>
              <a:t> [online]. 2013 [cit. 2016-03-06]. Dostupné z: http://www.turistik.cz/cz/lokality/vysocina/kategorie/krajina/prirodni-zajimavosti/</a:t>
            </a:r>
          </a:p>
          <a:p>
            <a:r>
              <a:rPr lang="cs-CZ" i="1" dirty="0"/>
              <a:t>Vysočina </a:t>
            </a:r>
            <a:r>
              <a:rPr lang="cs-CZ" i="1" dirty="0" err="1"/>
              <a:t>Tourism</a:t>
            </a:r>
            <a:r>
              <a:rPr lang="cs-CZ" i="1" dirty="0"/>
              <a:t>, příspěvková organizace</a:t>
            </a:r>
            <a:r>
              <a:rPr lang="cs-CZ" dirty="0"/>
              <a:t> [online]. 2008 [cit. 2016-03-06]. Dostupné z: http://www.vysocinatourism.cz/</a:t>
            </a:r>
          </a:p>
        </p:txBody>
      </p:sp>
    </p:spTree>
    <p:extLst>
      <p:ext uri="{BB962C8B-B14F-4D97-AF65-F5344CB8AC3E}">
        <p14:creationId xmlns:p14="http://schemas.microsoft.com/office/powerpoint/2010/main" val="173384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CHARAKTERISTIKA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Rozloha</a:t>
            </a:r>
          </a:p>
          <a:p>
            <a:pPr lvl="1"/>
            <a:r>
              <a:rPr lang="cs-CZ" dirty="0"/>
              <a:t>6 796 km²</a:t>
            </a:r>
          </a:p>
          <a:p>
            <a:pPr lvl="1"/>
            <a:r>
              <a:rPr lang="cs-CZ" dirty="0"/>
              <a:t>Pátý největší kraj ČR</a:t>
            </a:r>
          </a:p>
          <a:p>
            <a:r>
              <a:rPr lang="cs-CZ" dirty="0"/>
              <a:t>Obyvatelé</a:t>
            </a:r>
          </a:p>
          <a:p>
            <a:pPr lvl="1"/>
            <a:r>
              <a:rPr lang="cs-CZ" dirty="0"/>
              <a:t>Počet: 509 895 (1.1.2015)</a:t>
            </a:r>
          </a:p>
          <a:p>
            <a:pPr lvl="1"/>
            <a:r>
              <a:rPr lang="cs-CZ" dirty="0"/>
              <a:t>Hustota zalidnění: 75 obyvatel/km²</a:t>
            </a:r>
          </a:p>
          <a:p>
            <a:r>
              <a:rPr lang="cs-CZ" dirty="0"/>
              <a:t>Významné obce</a:t>
            </a:r>
          </a:p>
          <a:p>
            <a:pPr lvl="1"/>
            <a:r>
              <a:rPr lang="cs-CZ" dirty="0"/>
              <a:t>Jihlava (statutární město)</a:t>
            </a:r>
          </a:p>
          <a:p>
            <a:pPr lvl="1"/>
            <a:r>
              <a:rPr lang="cs-CZ" dirty="0"/>
              <a:t>Okresní města</a:t>
            </a:r>
          </a:p>
          <a:p>
            <a:pPr lvl="2"/>
            <a:r>
              <a:rPr lang="cs-CZ" dirty="0"/>
              <a:t>Havlíčkův Brod, Pelhřimov, Třebíč, Žďár nad Sázavou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1341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259632" y="2692700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797011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CHARAKTERISTIKA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Doprava</a:t>
            </a:r>
          </a:p>
          <a:p>
            <a:pPr lvl="1"/>
            <a:r>
              <a:rPr lang="cs-CZ" dirty="0"/>
              <a:t>Dálnice D1</a:t>
            </a:r>
          </a:p>
          <a:p>
            <a:pPr lvl="1"/>
            <a:r>
              <a:rPr lang="cs-CZ" dirty="0"/>
              <a:t>Mezinárodní silnice  E59 a  E551</a:t>
            </a:r>
          </a:p>
          <a:p>
            <a:pPr lvl="1"/>
            <a:r>
              <a:rPr lang="cs-CZ" dirty="0"/>
              <a:t>Železniční spojení na Brno (Jihlava) a na Prahu (Světlá nad Sázavou)</a:t>
            </a:r>
          </a:p>
          <a:p>
            <a:r>
              <a:rPr lang="cs-CZ" dirty="0"/>
              <a:t>Jaderná elektrárna Dukovany</a:t>
            </a:r>
          </a:p>
        </p:txBody>
      </p:sp>
    </p:spTree>
    <p:extLst>
      <p:ext uri="{BB962C8B-B14F-4D97-AF65-F5344CB8AC3E}">
        <p14:creationId xmlns:p14="http://schemas.microsoft.com/office/powerpoint/2010/main" val="359743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CHARAKTERISTIKA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Nezaměstnanost nejvyšší v okrese Třebíč (13%), a nejnižší v okrese Pelhřimov (7,5%)</a:t>
            </a:r>
          </a:p>
          <a:p>
            <a:r>
              <a:rPr lang="cs-CZ" dirty="0"/>
              <a:t> V Zemědělství převládá produkce brambor, olejnin a chov skotu</a:t>
            </a:r>
          </a:p>
          <a:p>
            <a:r>
              <a:rPr lang="cs-CZ" dirty="0"/>
              <a:t>V Průmyslu převládá strojírenský, textilní, dřevozpracující a potravinářský</a:t>
            </a:r>
          </a:p>
          <a:p>
            <a:r>
              <a:rPr lang="cs-CZ" dirty="0"/>
              <a:t>Vysoké školy</a:t>
            </a:r>
          </a:p>
          <a:p>
            <a:pPr lvl="1"/>
            <a:r>
              <a:rPr lang="cs-CZ" dirty="0"/>
              <a:t>Vysoká škola polytechnická Jihlava</a:t>
            </a:r>
          </a:p>
          <a:p>
            <a:pPr lvl="1"/>
            <a:r>
              <a:rPr lang="cs-CZ" dirty="0"/>
              <a:t>Západomoravská vysoká škola Třebíč</a:t>
            </a:r>
          </a:p>
        </p:txBody>
      </p:sp>
    </p:spTree>
    <p:extLst>
      <p:ext uri="{BB962C8B-B14F-4D97-AF65-F5344CB8AC3E}">
        <p14:creationId xmlns:p14="http://schemas.microsoft.com/office/powerpoint/2010/main" val="3919985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PŘÍRODNÍ PŘEDPOKLADY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Pohoří</a:t>
            </a:r>
          </a:p>
          <a:p>
            <a:pPr lvl="1"/>
            <a:r>
              <a:rPr lang="cs-CZ" b="1" dirty="0"/>
              <a:t>Českomoravská vrchovina</a:t>
            </a:r>
          </a:p>
          <a:p>
            <a:pPr lvl="1"/>
            <a:r>
              <a:rPr lang="cs-CZ" b="1" dirty="0"/>
              <a:t>Jihlavské vrchy</a:t>
            </a:r>
          </a:p>
          <a:p>
            <a:pPr lvl="1"/>
            <a:r>
              <a:rPr lang="cs-CZ" b="1" dirty="0"/>
              <a:t>Žďárské vrchy</a:t>
            </a:r>
          </a:p>
          <a:p>
            <a:r>
              <a:rPr lang="cs-CZ" dirty="0"/>
              <a:t>Vodstvo</a:t>
            </a:r>
          </a:p>
          <a:p>
            <a:pPr lvl="1"/>
            <a:r>
              <a:rPr lang="cs-CZ" dirty="0"/>
              <a:t>Jihlava</a:t>
            </a:r>
          </a:p>
          <a:p>
            <a:pPr lvl="1"/>
            <a:r>
              <a:rPr lang="cs-CZ" dirty="0"/>
              <a:t>Moravská Dyje</a:t>
            </a:r>
          </a:p>
          <a:p>
            <a:pPr lvl="1"/>
            <a:r>
              <a:rPr lang="cs-CZ" dirty="0"/>
              <a:t>Oslava</a:t>
            </a:r>
          </a:p>
          <a:p>
            <a:pPr lvl="1"/>
            <a:r>
              <a:rPr lang="cs-CZ" dirty="0"/>
              <a:t>Sázava</a:t>
            </a:r>
          </a:p>
          <a:p>
            <a:pPr lvl="1"/>
            <a:r>
              <a:rPr lang="cs-CZ" dirty="0"/>
              <a:t>Svratka</a:t>
            </a:r>
          </a:p>
          <a:p>
            <a:pPr lvl="1"/>
            <a:r>
              <a:rPr lang="cs-CZ" dirty="0" err="1"/>
              <a:t>Želívka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950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PŘÍRODNÍ PŘEDPOKLADY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CHKO</a:t>
            </a:r>
          </a:p>
          <a:p>
            <a:pPr lvl="1"/>
            <a:r>
              <a:rPr lang="cs-CZ" dirty="0"/>
              <a:t>CHKO Železné hory,  CHKO Žďárské vrchy</a:t>
            </a:r>
          </a:p>
          <a:p>
            <a:r>
              <a:rPr lang="cs-CZ" dirty="0"/>
              <a:t>Národní přírodní památky</a:t>
            </a:r>
          </a:p>
          <a:p>
            <a:pPr lvl="1"/>
            <a:r>
              <a:rPr lang="cs-CZ" dirty="0" err="1"/>
              <a:t>Hojkovské</a:t>
            </a:r>
            <a:r>
              <a:rPr lang="cs-CZ" dirty="0"/>
              <a:t> rašeliniště, Jankovský potok, </a:t>
            </a:r>
            <a:r>
              <a:rPr lang="cs-CZ" dirty="0" err="1"/>
              <a:t>Švařec</a:t>
            </a:r>
            <a:endParaRPr lang="cs-CZ" dirty="0"/>
          </a:p>
          <a:p>
            <a:r>
              <a:rPr lang="cs-CZ" dirty="0"/>
              <a:t>Národní přírodní rezervace</a:t>
            </a:r>
          </a:p>
          <a:p>
            <a:pPr lvl="1"/>
            <a:r>
              <a:rPr lang="cs-CZ" dirty="0"/>
              <a:t>Dářko, </a:t>
            </a:r>
            <a:r>
              <a:rPr lang="cs-CZ" dirty="0" err="1"/>
              <a:t>Mohelská</a:t>
            </a:r>
            <a:r>
              <a:rPr lang="cs-CZ" dirty="0"/>
              <a:t> hadcová step, </a:t>
            </a:r>
            <a:r>
              <a:rPr lang="cs-CZ" dirty="0" err="1"/>
              <a:t>Radostínské</a:t>
            </a:r>
            <a:r>
              <a:rPr lang="cs-CZ" dirty="0"/>
              <a:t> rašeliniště, </a:t>
            </a:r>
            <a:r>
              <a:rPr lang="cs-CZ" dirty="0" err="1"/>
              <a:t>Ransko</a:t>
            </a:r>
            <a:r>
              <a:rPr lang="cs-CZ" dirty="0"/>
              <a:t>, Velký Špičák, </a:t>
            </a:r>
            <a:r>
              <a:rPr lang="cs-CZ" dirty="0" err="1"/>
              <a:t>Zhejral</a:t>
            </a:r>
            <a:r>
              <a:rPr lang="cs-CZ" dirty="0"/>
              <a:t>, Žákova hora</a:t>
            </a:r>
          </a:p>
          <a:p>
            <a:r>
              <a:rPr lang="cs-CZ" dirty="0"/>
              <a:t>Přírodní památka</a:t>
            </a:r>
          </a:p>
          <a:p>
            <a:pPr lvl="1"/>
            <a:r>
              <a:rPr lang="cs-CZ" dirty="0"/>
              <a:t>Celkem 94</a:t>
            </a:r>
          </a:p>
          <a:p>
            <a:pPr lvl="1"/>
            <a:r>
              <a:rPr lang="cs-CZ" dirty="0"/>
              <a:t>Devět skal, Jezdovické rašeliniště, Malinská skála, Pasecká skála, Zkamenělý zámek…</a:t>
            </a:r>
          </a:p>
          <a:p>
            <a:r>
              <a:rPr lang="cs-CZ" dirty="0"/>
              <a:t>Přírodní rezervace</a:t>
            </a:r>
          </a:p>
          <a:p>
            <a:pPr lvl="1"/>
            <a:r>
              <a:rPr lang="cs-CZ" dirty="0"/>
              <a:t>Celkem 67</a:t>
            </a:r>
          </a:p>
          <a:p>
            <a:pPr lvl="1"/>
            <a:r>
              <a:rPr lang="cs-CZ" dirty="0"/>
              <a:t>Čtyři palice, </a:t>
            </a:r>
            <a:r>
              <a:rPr lang="cs-CZ" dirty="0" err="1"/>
              <a:t>Kladinský</a:t>
            </a:r>
            <a:r>
              <a:rPr lang="cs-CZ" dirty="0"/>
              <a:t> potok, Rybník Březina, Zlatá louka…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3612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4664"/>
            <a:ext cx="6729413" cy="5045075"/>
          </a:xfrm>
        </p:spPr>
      </p:pic>
      <p:sp>
        <p:nvSpPr>
          <p:cNvPr id="5" name="TextovéPole 4"/>
          <p:cNvSpPr txBox="1"/>
          <p:nvPr/>
        </p:nvSpPr>
        <p:spPr>
          <a:xfrm>
            <a:off x="1259632" y="5593024"/>
            <a:ext cx="4968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Zdroj: http://www.vysocina-news.cz/data-to-40/31697/images/full/02.JPG</a:t>
            </a:r>
          </a:p>
        </p:txBody>
      </p:sp>
    </p:spTree>
    <p:extLst>
      <p:ext uri="{BB962C8B-B14F-4D97-AF65-F5344CB8AC3E}">
        <p14:creationId xmlns:p14="http://schemas.microsoft.com/office/powerpoint/2010/main" val="225557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PŘÍRODNÍ PŘEDPOKLADY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CHKO Železné Hory</a:t>
            </a:r>
          </a:p>
          <a:p>
            <a:pPr lvl="1"/>
            <a:r>
              <a:rPr lang="cs-CZ" dirty="0"/>
              <a:t>Účinnost od roku 1991</a:t>
            </a:r>
          </a:p>
          <a:p>
            <a:pPr lvl="1"/>
            <a:r>
              <a:rPr lang="cs-CZ" dirty="0"/>
              <a:t>Rozloha: 284 km2</a:t>
            </a:r>
          </a:p>
          <a:p>
            <a:pPr lvl="1"/>
            <a:r>
              <a:rPr lang="cs-CZ" dirty="0"/>
              <a:t>Nejvyšší vrchol: Vestec (668 m n.m.)</a:t>
            </a:r>
          </a:p>
          <a:p>
            <a:pPr lvl="1"/>
            <a:r>
              <a:rPr lang="cs-CZ" dirty="0"/>
              <a:t>Správa CHKO: Nasavrky</a:t>
            </a:r>
          </a:p>
          <a:p>
            <a:pPr lvl="1"/>
            <a:r>
              <a:rPr lang="cs-CZ" dirty="0"/>
              <a:t>Flóra: až 1200 druhů rostlin</a:t>
            </a:r>
          </a:p>
          <a:p>
            <a:pPr lvl="1"/>
            <a:r>
              <a:rPr lang="cs-CZ" dirty="0"/>
              <a:t>Fauna: 230 druhů obratlovců, 75 druhů měkkýšů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20552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141</TotalTime>
  <Words>1329</Words>
  <Application>Microsoft Office PowerPoint</Application>
  <PresentationFormat>Předvádění na obrazovce (4:3)</PresentationFormat>
  <Paragraphs>189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Georgia</vt:lpstr>
      <vt:lpstr>Wingdings</vt:lpstr>
      <vt:lpstr>Wingdings 2</vt:lpstr>
      <vt:lpstr>Administrativní</vt:lpstr>
      <vt:lpstr>TÉMA: KRAJ VYSOČINA</vt:lpstr>
      <vt:lpstr>OBECNÁ CHARAKTERISTIKA</vt:lpstr>
      <vt:lpstr>OBECNÁ CHARAKTERISTIKA</vt:lpstr>
      <vt:lpstr>OBECNÁ CHARAKTERISTIKA</vt:lpstr>
      <vt:lpstr>OBECNÁ CHARAKTERISTIKA</vt:lpstr>
      <vt:lpstr>PŘÍRODNÍ PŘEDPOKLADY</vt:lpstr>
      <vt:lpstr>PŘÍRODNÍ PŘEDPOKLADY</vt:lpstr>
      <vt:lpstr>Prezentace aplikace PowerPoint</vt:lpstr>
      <vt:lpstr>PŘÍRODNÍ PŘEDPOKLADY</vt:lpstr>
      <vt:lpstr>PŘÍRODNÍ PŘEDPOKLADY</vt:lpstr>
      <vt:lpstr>PŘÍRODNÍ PŘEDPOKLADY</vt:lpstr>
      <vt:lpstr>PŘÍRODNÍ PŘEDPOKLADY</vt:lpstr>
      <vt:lpstr>PŘÍRODNÍ PŘEDPOKLADY</vt:lpstr>
      <vt:lpstr>Prezentace aplikace PowerPoint</vt:lpstr>
      <vt:lpstr>KULTURNĚ – HISTORICKÉ PŘEDPOKLADY</vt:lpstr>
      <vt:lpstr>Prezentace aplikace PowerPoint</vt:lpstr>
      <vt:lpstr>KULTURNĚ HISTORICKÉ PŘEDPOKLADY</vt:lpstr>
      <vt:lpstr>KULTURNĚ – HISTORICKÉ PŘEDPOKLADY</vt:lpstr>
      <vt:lpstr>Prezentace aplikace PowerPoint</vt:lpstr>
      <vt:lpstr>ZÁKLADNÍ INFRASTRUKTURA CR</vt:lpstr>
      <vt:lpstr>ZÁKLADNÍ INFRASTUKTURA CR</vt:lpstr>
      <vt:lpstr>ZÁKLADNÍ INFRASTRUKTA CR</vt:lpstr>
      <vt:lpstr>ZÁKLADNÍ INFRASTRUKTURA CR</vt:lpstr>
      <vt:lpstr>ZÁKLADNÍ INFRASTRURA CR</vt:lpstr>
      <vt:lpstr>ZÁKLADNÍ INFRASTRUKTURA</vt:lpstr>
      <vt:lpstr>ZÁKLADNÍ INFRASTRUKTURA</vt:lpstr>
      <vt:lpstr>OTÁZKY</vt:lpstr>
      <vt:lpstr>ODPOVĚDI</vt:lpstr>
      <vt:lpstr>ZDROJE</vt:lpstr>
      <vt:lpstr>Prezentace aplikace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ivo-pc</dc:creator>
  <cp:lastModifiedBy>Přihlašovací Účet</cp:lastModifiedBy>
  <cp:revision>238</cp:revision>
  <dcterms:created xsi:type="dcterms:W3CDTF">2016-03-05T14:38:36Z</dcterms:created>
  <dcterms:modified xsi:type="dcterms:W3CDTF">2025-02-16T21:34:01Z</dcterms:modified>
</cp:coreProperties>
</file>