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921"/>
  </p:normalViewPr>
  <p:slideViewPr>
    <p:cSldViewPr snapToGrid="0">
      <p:cViewPr>
        <p:scale>
          <a:sx n="105" d="100"/>
          <a:sy n="105" d="100"/>
        </p:scale>
        <p:origin x="8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240B9-F3B7-B94A-9FC8-B7495110F78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6A488726-9974-A449-92F8-E77B7B63FC6A}">
      <dgm:prSet phldrT="[Text]"/>
      <dgm:spPr/>
      <dgm:t>
        <a:bodyPr/>
        <a:lstStyle/>
        <a:p>
          <a:r>
            <a:rPr lang="cs-CZ" b="1" dirty="0"/>
            <a:t>*1909</a:t>
          </a:r>
          <a:r>
            <a:rPr lang="cs-CZ" dirty="0"/>
            <a:t> jako </a:t>
          </a:r>
          <a:r>
            <a:rPr lang="cs-CZ" b="0" i="0" u="none" dirty="0"/>
            <a:t>Nicholas George </a:t>
          </a:r>
          <a:r>
            <a:rPr lang="cs-CZ" b="0" i="0" u="none" dirty="0" err="1"/>
            <a:t>Wertheim</a:t>
          </a:r>
          <a:r>
            <a:rPr lang="cs-CZ" b="0" i="0" u="none" dirty="0"/>
            <a:t> (žid)</a:t>
          </a:r>
          <a:r>
            <a:rPr lang="cs-CZ" b="0" i="0" u="none" baseline="30000" dirty="0"/>
            <a:t>2</a:t>
          </a:r>
          <a:endParaRPr lang="cs-CZ" baseline="30000" dirty="0"/>
        </a:p>
      </dgm:t>
    </dgm:pt>
    <dgm:pt modelId="{BBD326D3-D8CE-9B4A-AD13-190E2FBBA5B5}" type="parTrans" cxnId="{6EC721AA-CC47-D542-B867-AFE91AB287EA}">
      <dgm:prSet/>
      <dgm:spPr/>
      <dgm:t>
        <a:bodyPr/>
        <a:lstStyle/>
        <a:p>
          <a:endParaRPr lang="cs-CZ"/>
        </a:p>
      </dgm:t>
    </dgm:pt>
    <dgm:pt modelId="{36E5C7A3-EE2A-2240-8AB2-9FF9881B2299}" type="sibTrans" cxnId="{6EC721AA-CC47-D542-B867-AFE91AB287EA}">
      <dgm:prSet/>
      <dgm:spPr/>
      <dgm:t>
        <a:bodyPr/>
        <a:lstStyle/>
        <a:p>
          <a:endParaRPr lang="cs-CZ"/>
        </a:p>
      </dgm:t>
    </dgm:pt>
    <dgm:pt modelId="{E86F8BF1-B93A-F149-84C8-2C986FCC76AC}">
      <dgm:prSet phldrT="[Text]"/>
      <dgm:spPr/>
      <dgm:t>
        <a:bodyPr/>
        <a:lstStyle/>
        <a:p>
          <a:r>
            <a:rPr lang="cs-CZ" b="1" dirty="0"/>
            <a:t>1939</a:t>
          </a:r>
        </a:p>
        <a:p>
          <a:r>
            <a:rPr lang="cs-CZ" dirty="0"/>
            <a:t>ZACHRÁNA 699 DĚTÍ</a:t>
          </a:r>
        </a:p>
      </dgm:t>
    </dgm:pt>
    <dgm:pt modelId="{6ABB00DC-2266-EC4C-84AC-09921F6C0C16}" type="parTrans" cxnId="{806409E4-2A39-6A47-9D11-0C79C264FB9C}">
      <dgm:prSet/>
      <dgm:spPr/>
      <dgm:t>
        <a:bodyPr/>
        <a:lstStyle/>
        <a:p>
          <a:endParaRPr lang="cs-CZ"/>
        </a:p>
      </dgm:t>
    </dgm:pt>
    <dgm:pt modelId="{BE5F57B7-5948-CC41-8A08-A076B0704EFE}" type="sibTrans" cxnId="{806409E4-2A39-6A47-9D11-0C79C264FB9C}">
      <dgm:prSet/>
      <dgm:spPr/>
      <dgm:t>
        <a:bodyPr/>
        <a:lstStyle/>
        <a:p>
          <a:endParaRPr lang="cs-CZ"/>
        </a:p>
      </dgm:t>
    </dgm:pt>
    <dgm:pt modelId="{FB775AE1-E17C-1B40-8FA4-5238D208D1D5}">
      <dgm:prSet phldrT="[Text]"/>
      <dgm:spPr/>
      <dgm:t>
        <a:bodyPr/>
        <a:lstStyle/>
        <a:p>
          <a:r>
            <a:rPr lang="cs-CZ" dirty="0"/>
            <a:t>✝︎</a:t>
          </a:r>
          <a:r>
            <a:rPr lang="cs-CZ" b="1" dirty="0"/>
            <a:t>2015 </a:t>
          </a:r>
          <a:r>
            <a:rPr lang="cs-CZ" dirty="0"/>
            <a:t>(ve věku 106 let na infarkt</a:t>
          </a:r>
          <a:r>
            <a:rPr lang="cs-CZ" baseline="30000" dirty="0"/>
            <a:t>2 </a:t>
          </a:r>
          <a:r>
            <a:rPr lang="cs-CZ" dirty="0"/>
            <a:t>)</a:t>
          </a:r>
        </a:p>
      </dgm:t>
    </dgm:pt>
    <dgm:pt modelId="{B8C17373-8CD5-DA40-84E5-4115A05B9038}" type="parTrans" cxnId="{67A79BE8-0472-8A44-8F4D-3B4972846BA9}">
      <dgm:prSet/>
      <dgm:spPr/>
      <dgm:t>
        <a:bodyPr/>
        <a:lstStyle/>
        <a:p>
          <a:endParaRPr lang="cs-CZ"/>
        </a:p>
      </dgm:t>
    </dgm:pt>
    <dgm:pt modelId="{803E7ACF-B36B-804B-8688-46E2D3AB10D8}" type="sibTrans" cxnId="{67A79BE8-0472-8A44-8F4D-3B4972846BA9}">
      <dgm:prSet/>
      <dgm:spPr/>
      <dgm:t>
        <a:bodyPr/>
        <a:lstStyle/>
        <a:p>
          <a:endParaRPr lang="cs-CZ"/>
        </a:p>
      </dgm:t>
    </dgm:pt>
    <dgm:pt modelId="{B58E8C0D-F06E-124F-A4A1-35F9D9A2FAC0}" type="pres">
      <dgm:prSet presAssocID="{C3F240B9-F3B7-B94A-9FC8-B7495110F787}" presName="outerComposite" presStyleCnt="0">
        <dgm:presLayoutVars>
          <dgm:chMax val="5"/>
          <dgm:dir/>
          <dgm:resizeHandles val="exact"/>
        </dgm:presLayoutVars>
      </dgm:prSet>
      <dgm:spPr/>
    </dgm:pt>
    <dgm:pt modelId="{72ABB0AA-423C-374F-94D6-F62F31C7BF6A}" type="pres">
      <dgm:prSet presAssocID="{C3F240B9-F3B7-B94A-9FC8-B7495110F787}" presName="dummyMaxCanvas" presStyleCnt="0">
        <dgm:presLayoutVars/>
      </dgm:prSet>
      <dgm:spPr/>
    </dgm:pt>
    <dgm:pt modelId="{A871D122-1E4F-E041-870E-C83B297DFACF}" type="pres">
      <dgm:prSet presAssocID="{C3F240B9-F3B7-B94A-9FC8-B7495110F787}" presName="ThreeNodes_1" presStyleLbl="node1" presStyleIdx="0" presStyleCnt="3">
        <dgm:presLayoutVars>
          <dgm:bulletEnabled val="1"/>
        </dgm:presLayoutVars>
      </dgm:prSet>
      <dgm:spPr/>
    </dgm:pt>
    <dgm:pt modelId="{7CEC8C17-6060-E444-B9BF-BF6AC39D32D3}" type="pres">
      <dgm:prSet presAssocID="{C3F240B9-F3B7-B94A-9FC8-B7495110F787}" presName="ThreeNodes_2" presStyleLbl="node1" presStyleIdx="1" presStyleCnt="3">
        <dgm:presLayoutVars>
          <dgm:bulletEnabled val="1"/>
        </dgm:presLayoutVars>
      </dgm:prSet>
      <dgm:spPr/>
    </dgm:pt>
    <dgm:pt modelId="{71E9F72B-4C8E-3142-ADBE-20F70E4243A5}" type="pres">
      <dgm:prSet presAssocID="{C3F240B9-F3B7-B94A-9FC8-B7495110F787}" presName="ThreeNodes_3" presStyleLbl="node1" presStyleIdx="2" presStyleCnt="3">
        <dgm:presLayoutVars>
          <dgm:bulletEnabled val="1"/>
        </dgm:presLayoutVars>
      </dgm:prSet>
      <dgm:spPr/>
    </dgm:pt>
    <dgm:pt modelId="{03852DFC-E766-6544-82E6-21A01E924768}" type="pres">
      <dgm:prSet presAssocID="{C3F240B9-F3B7-B94A-9FC8-B7495110F787}" presName="ThreeConn_1-2" presStyleLbl="fgAccFollowNode1" presStyleIdx="0" presStyleCnt="2">
        <dgm:presLayoutVars>
          <dgm:bulletEnabled val="1"/>
        </dgm:presLayoutVars>
      </dgm:prSet>
      <dgm:spPr/>
    </dgm:pt>
    <dgm:pt modelId="{E2F9F957-7819-F049-ADC7-8691F0FB098A}" type="pres">
      <dgm:prSet presAssocID="{C3F240B9-F3B7-B94A-9FC8-B7495110F787}" presName="ThreeConn_2-3" presStyleLbl="fgAccFollowNode1" presStyleIdx="1" presStyleCnt="2">
        <dgm:presLayoutVars>
          <dgm:bulletEnabled val="1"/>
        </dgm:presLayoutVars>
      </dgm:prSet>
      <dgm:spPr/>
    </dgm:pt>
    <dgm:pt modelId="{C9CFA55E-FC21-984A-A906-1792E7F4E7E2}" type="pres">
      <dgm:prSet presAssocID="{C3F240B9-F3B7-B94A-9FC8-B7495110F787}" presName="ThreeNodes_1_text" presStyleLbl="node1" presStyleIdx="2" presStyleCnt="3">
        <dgm:presLayoutVars>
          <dgm:bulletEnabled val="1"/>
        </dgm:presLayoutVars>
      </dgm:prSet>
      <dgm:spPr/>
    </dgm:pt>
    <dgm:pt modelId="{BE0C7730-4521-6E4C-BF96-34BF3387C253}" type="pres">
      <dgm:prSet presAssocID="{C3F240B9-F3B7-B94A-9FC8-B7495110F787}" presName="ThreeNodes_2_text" presStyleLbl="node1" presStyleIdx="2" presStyleCnt="3">
        <dgm:presLayoutVars>
          <dgm:bulletEnabled val="1"/>
        </dgm:presLayoutVars>
      </dgm:prSet>
      <dgm:spPr/>
    </dgm:pt>
    <dgm:pt modelId="{8ECEC3E2-0567-8B4D-B001-2414756BFE49}" type="pres">
      <dgm:prSet presAssocID="{C3F240B9-F3B7-B94A-9FC8-B7495110F78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299760D-914A-A143-BC4C-B1D585915607}" type="presOf" srcId="{E86F8BF1-B93A-F149-84C8-2C986FCC76AC}" destId="{BE0C7730-4521-6E4C-BF96-34BF3387C253}" srcOrd="1" destOrd="0" presId="urn:microsoft.com/office/officeart/2005/8/layout/vProcess5"/>
    <dgm:cxn modelId="{4397B01B-D51E-ED48-853C-043F8F111EA4}" type="presOf" srcId="{6A488726-9974-A449-92F8-E77B7B63FC6A}" destId="{C9CFA55E-FC21-984A-A906-1792E7F4E7E2}" srcOrd="1" destOrd="0" presId="urn:microsoft.com/office/officeart/2005/8/layout/vProcess5"/>
    <dgm:cxn modelId="{278A5B36-8DF3-FF45-B09C-785222025760}" type="presOf" srcId="{FB775AE1-E17C-1B40-8FA4-5238D208D1D5}" destId="{8ECEC3E2-0567-8B4D-B001-2414756BFE49}" srcOrd="1" destOrd="0" presId="urn:microsoft.com/office/officeart/2005/8/layout/vProcess5"/>
    <dgm:cxn modelId="{08CF9B53-11CB-B24C-A5EB-14E11C79EB37}" type="presOf" srcId="{36E5C7A3-EE2A-2240-8AB2-9FF9881B2299}" destId="{03852DFC-E766-6544-82E6-21A01E924768}" srcOrd="0" destOrd="0" presId="urn:microsoft.com/office/officeart/2005/8/layout/vProcess5"/>
    <dgm:cxn modelId="{5047DC58-9FDB-7C41-AA06-1BD899FE5E54}" type="presOf" srcId="{BE5F57B7-5948-CC41-8A08-A076B0704EFE}" destId="{E2F9F957-7819-F049-ADC7-8691F0FB098A}" srcOrd="0" destOrd="0" presId="urn:microsoft.com/office/officeart/2005/8/layout/vProcess5"/>
    <dgm:cxn modelId="{220E1764-8AED-DB4B-971C-FB78EDE772D2}" type="presOf" srcId="{E86F8BF1-B93A-F149-84C8-2C986FCC76AC}" destId="{7CEC8C17-6060-E444-B9BF-BF6AC39D32D3}" srcOrd="0" destOrd="0" presId="urn:microsoft.com/office/officeart/2005/8/layout/vProcess5"/>
    <dgm:cxn modelId="{E1882B74-B01D-2A43-B6DE-7C810BC8FA92}" type="presOf" srcId="{C3F240B9-F3B7-B94A-9FC8-B7495110F787}" destId="{B58E8C0D-F06E-124F-A4A1-35F9D9A2FAC0}" srcOrd="0" destOrd="0" presId="urn:microsoft.com/office/officeart/2005/8/layout/vProcess5"/>
    <dgm:cxn modelId="{6EC721AA-CC47-D542-B867-AFE91AB287EA}" srcId="{C3F240B9-F3B7-B94A-9FC8-B7495110F787}" destId="{6A488726-9974-A449-92F8-E77B7B63FC6A}" srcOrd="0" destOrd="0" parTransId="{BBD326D3-D8CE-9B4A-AD13-190E2FBBA5B5}" sibTransId="{36E5C7A3-EE2A-2240-8AB2-9FF9881B2299}"/>
    <dgm:cxn modelId="{E5F585D7-BE71-DB44-92E5-612B39A9D06E}" type="presOf" srcId="{6A488726-9974-A449-92F8-E77B7B63FC6A}" destId="{A871D122-1E4F-E041-870E-C83B297DFACF}" srcOrd="0" destOrd="0" presId="urn:microsoft.com/office/officeart/2005/8/layout/vProcess5"/>
    <dgm:cxn modelId="{806409E4-2A39-6A47-9D11-0C79C264FB9C}" srcId="{C3F240B9-F3B7-B94A-9FC8-B7495110F787}" destId="{E86F8BF1-B93A-F149-84C8-2C986FCC76AC}" srcOrd="1" destOrd="0" parTransId="{6ABB00DC-2266-EC4C-84AC-09921F6C0C16}" sibTransId="{BE5F57B7-5948-CC41-8A08-A076B0704EFE}"/>
    <dgm:cxn modelId="{67A79BE8-0472-8A44-8F4D-3B4972846BA9}" srcId="{C3F240B9-F3B7-B94A-9FC8-B7495110F787}" destId="{FB775AE1-E17C-1B40-8FA4-5238D208D1D5}" srcOrd="2" destOrd="0" parTransId="{B8C17373-8CD5-DA40-84E5-4115A05B9038}" sibTransId="{803E7ACF-B36B-804B-8688-46E2D3AB10D8}"/>
    <dgm:cxn modelId="{0A6BCEF3-57E4-DB4F-85F0-F603D7A9E622}" type="presOf" srcId="{FB775AE1-E17C-1B40-8FA4-5238D208D1D5}" destId="{71E9F72B-4C8E-3142-ADBE-20F70E4243A5}" srcOrd="0" destOrd="0" presId="urn:microsoft.com/office/officeart/2005/8/layout/vProcess5"/>
    <dgm:cxn modelId="{C6E28D96-E64D-CA48-9051-9352F3DF595F}" type="presParOf" srcId="{B58E8C0D-F06E-124F-A4A1-35F9D9A2FAC0}" destId="{72ABB0AA-423C-374F-94D6-F62F31C7BF6A}" srcOrd="0" destOrd="0" presId="urn:microsoft.com/office/officeart/2005/8/layout/vProcess5"/>
    <dgm:cxn modelId="{60BB8099-6948-F94C-9831-C638EA04541F}" type="presParOf" srcId="{B58E8C0D-F06E-124F-A4A1-35F9D9A2FAC0}" destId="{A871D122-1E4F-E041-870E-C83B297DFACF}" srcOrd="1" destOrd="0" presId="urn:microsoft.com/office/officeart/2005/8/layout/vProcess5"/>
    <dgm:cxn modelId="{A13D395B-76EB-7847-ACCD-F87F62143920}" type="presParOf" srcId="{B58E8C0D-F06E-124F-A4A1-35F9D9A2FAC0}" destId="{7CEC8C17-6060-E444-B9BF-BF6AC39D32D3}" srcOrd="2" destOrd="0" presId="urn:microsoft.com/office/officeart/2005/8/layout/vProcess5"/>
    <dgm:cxn modelId="{67B61B8A-3A8E-FE4C-B6C3-D789861F2A4E}" type="presParOf" srcId="{B58E8C0D-F06E-124F-A4A1-35F9D9A2FAC0}" destId="{71E9F72B-4C8E-3142-ADBE-20F70E4243A5}" srcOrd="3" destOrd="0" presId="urn:microsoft.com/office/officeart/2005/8/layout/vProcess5"/>
    <dgm:cxn modelId="{1AF302CE-4CC9-194E-B730-FE42301FE387}" type="presParOf" srcId="{B58E8C0D-F06E-124F-A4A1-35F9D9A2FAC0}" destId="{03852DFC-E766-6544-82E6-21A01E924768}" srcOrd="4" destOrd="0" presId="urn:microsoft.com/office/officeart/2005/8/layout/vProcess5"/>
    <dgm:cxn modelId="{607BC6D4-2F17-CA45-A6BB-E859106065AB}" type="presParOf" srcId="{B58E8C0D-F06E-124F-A4A1-35F9D9A2FAC0}" destId="{E2F9F957-7819-F049-ADC7-8691F0FB098A}" srcOrd="5" destOrd="0" presId="urn:microsoft.com/office/officeart/2005/8/layout/vProcess5"/>
    <dgm:cxn modelId="{B4F92511-A986-1144-8AC3-1220D4295BA3}" type="presParOf" srcId="{B58E8C0D-F06E-124F-A4A1-35F9D9A2FAC0}" destId="{C9CFA55E-FC21-984A-A906-1792E7F4E7E2}" srcOrd="6" destOrd="0" presId="urn:microsoft.com/office/officeart/2005/8/layout/vProcess5"/>
    <dgm:cxn modelId="{2B3EFCC0-5B65-0E45-B47F-DE982544C698}" type="presParOf" srcId="{B58E8C0D-F06E-124F-A4A1-35F9D9A2FAC0}" destId="{BE0C7730-4521-6E4C-BF96-34BF3387C253}" srcOrd="7" destOrd="0" presId="urn:microsoft.com/office/officeart/2005/8/layout/vProcess5"/>
    <dgm:cxn modelId="{DC0E316B-224A-1640-B536-72B37131787C}" type="presParOf" srcId="{B58E8C0D-F06E-124F-A4A1-35F9D9A2FAC0}" destId="{8ECEC3E2-0567-8B4D-B001-2414756BFE4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4C1DB-CFE9-4F78-AF41-82C39C7D44A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B94BAD-A76D-4272-B1AC-60A879ACD528}">
      <dgm:prSet/>
      <dgm:spPr/>
      <dgm:t>
        <a:bodyPr/>
        <a:lstStyle/>
        <a:p>
          <a:r>
            <a:rPr lang="cs-CZ" b="1" i="0"/>
            <a:t>Československý červený kříž</a:t>
          </a:r>
          <a:endParaRPr lang="en-US"/>
        </a:p>
      </dgm:t>
    </dgm:pt>
    <dgm:pt modelId="{9A7EF939-9986-4FB0-BC7F-FAC9DF50C235}" type="parTrans" cxnId="{DF610453-887D-40D8-B68D-66F7FC6BDB61}">
      <dgm:prSet/>
      <dgm:spPr/>
      <dgm:t>
        <a:bodyPr/>
        <a:lstStyle/>
        <a:p>
          <a:endParaRPr lang="en-US"/>
        </a:p>
      </dgm:t>
    </dgm:pt>
    <dgm:pt modelId="{4EEC8840-08FA-4579-94D0-98FF09425418}" type="sibTrans" cxnId="{DF610453-887D-40D8-B68D-66F7FC6BDB61}">
      <dgm:prSet/>
      <dgm:spPr/>
      <dgm:t>
        <a:bodyPr/>
        <a:lstStyle/>
        <a:p>
          <a:endParaRPr lang="en-US"/>
        </a:p>
      </dgm:t>
    </dgm:pt>
    <dgm:pt modelId="{A23719DD-659A-4542-8C94-D202A3DE7D79}">
      <dgm:prSet/>
      <dgm:spPr/>
      <dgm:t>
        <a:bodyPr/>
        <a:lstStyle/>
        <a:p>
          <a:r>
            <a:rPr lang="cs-CZ" b="1" i="0"/>
            <a:t>Britský výbor pro uprchlíky z Československa</a:t>
          </a:r>
          <a:r>
            <a:rPr lang="cs-CZ" b="0" i="0"/>
            <a:t> (British Committee for Refugees from Czechoslovakia)</a:t>
          </a:r>
          <a:endParaRPr lang="en-US"/>
        </a:p>
      </dgm:t>
    </dgm:pt>
    <dgm:pt modelId="{5917EDD6-0540-4ECA-A7F5-340798166FE9}" type="parTrans" cxnId="{8DC0C76F-AE5F-4DA6-9104-9B1116E8F45F}">
      <dgm:prSet/>
      <dgm:spPr/>
      <dgm:t>
        <a:bodyPr/>
        <a:lstStyle/>
        <a:p>
          <a:endParaRPr lang="en-US"/>
        </a:p>
      </dgm:t>
    </dgm:pt>
    <dgm:pt modelId="{56BC40BB-BDDB-4BA5-B856-6807DA6142B8}" type="sibTrans" cxnId="{8DC0C76F-AE5F-4DA6-9104-9B1116E8F45F}">
      <dgm:prSet/>
      <dgm:spPr/>
      <dgm:t>
        <a:bodyPr/>
        <a:lstStyle/>
        <a:p>
          <a:endParaRPr lang="en-US"/>
        </a:p>
      </dgm:t>
    </dgm:pt>
    <dgm:pt modelId="{6B296F2F-D0D8-4CA9-A922-9EE1CA11FFDE}">
      <dgm:prSet/>
      <dgm:spPr/>
      <dgm:t>
        <a:bodyPr/>
        <a:lstStyle/>
        <a:p>
          <a:r>
            <a:rPr lang="cs-CZ" b="1" i="0"/>
            <a:t>Central British Fund for German Jewry</a:t>
          </a:r>
          <a:r>
            <a:rPr lang="cs-CZ" b="0" i="0"/>
            <a:t> (pro zajištění finanční a logistické podpory)</a:t>
          </a:r>
          <a:endParaRPr lang="en-US"/>
        </a:p>
      </dgm:t>
    </dgm:pt>
    <dgm:pt modelId="{3B5C1600-A27C-4DA8-A857-94717C3A83F5}" type="parTrans" cxnId="{004E1506-F306-48D6-9BF7-6EACA6152982}">
      <dgm:prSet/>
      <dgm:spPr/>
      <dgm:t>
        <a:bodyPr/>
        <a:lstStyle/>
        <a:p>
          <a:endParaRPr lang="en-US"/>
        </a:p>
      </dgm:t>
    </dgm:pt>
    <dgm:pt modelId="{B366BA60-4462-4CD7-8B50-92629E17D660}" type="sibTrans" cxnId="{004E1506-F306-48D6-9BF7-6EACA6152982}">
      <dgm:prSet/>
      <dgm:spPr/>
      <dgm:t>
        <a:bodyPr/>
        <a:lstStyle/>
        <a:p>
          <a:endParaRPr lang="en-US"/>
        </a:p>
      </dgm:t>
    </dgm:pt>
    <dgm:pt modelId="{327A4B7B-6BEC-BF48-8E74-A50FF7F52D80}" type="pres">
      <dgm:prSet presAssocID="{2824C1DB-CFE9-4F78-AF41-82C39C7D44A6}" presName="linear" presStyleCnt="0">
        <dgm:presLayoutVars>
          <dgm:animLvl val="lvl"/>
          <dgm:resizeHandles val="exact"/>
        </dgm:presLayoutVars>
      </dgm:prSet>
      <dgm:spPr/>
    </dgm:pt>
    <dgm:pt modelId="{EE042AB4-3529-0044-B374-311FDFF91B72}" type="pres">
      <dgm:prSet presAssocID="{C3B94BAD-A76D-4272-B1AC-60A879ACD5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BD1C188-5238-3F43-8727-ABD23F20845C}" type="pres">
      <dgm:prSet presAssocID="{4EEC8840-08FA-4579-94D0-98FF09425418}" presName="spacer" presStyleCnt="0"/>
      <dgm:spPr/>
    </dgm:pt>
    <dgm:pt modelId="{855F1126-60EB-AB41-8A82-871C6767CBC1}" type="pres">
      <dgm:prSet presAssocID="{A23719DD-659A-4542-8C94-D202A3DE7D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3EF56A-A62E-1045-B1E6-2BEF4EDE7CCD}" type="pres">
      <dgm:prSet presAssocID="{56BC40BB-BDDB-4BA5-B856-6807DA6142B8}" presName="spacer" presStyleCnt="0"/>
      <dgm:spPr/>
    </dgm:pt>
    <dgm:pt modelId="{A27E7748-8BD1-DB4A-9929-A785F5ADCE07}" type="pres">
      <dgm:prSet presAssocID="{6B296F2F-D0D8-4CA9-A922-9EE1CA11FF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04E1506-F306-48D6-9BF7-6EACA6152982}" srcId="{2824C1DB-CFE9-4F78-AF41-82C39C7D44A6}" destId="{6B296F2F-D0D8-4CA9-A922-9EE1CA11FFDE}" srcOrd="2" destOrd="0" parTransId="{3B5C1600-A27C-4DA8-A857-94717C3A83F5}" sibTransId="{B366BA60-4462-4CD7-8B50-92629E17D660}"/>
    <dgm:cxn modelId="{82E76C29-DC9E-BE48-91CE-B34B0365645F}" type="presOf" srcId="{6B296F2F-D0D8-4CA9-A922-9EE1CA11FFDE}" destId="{A27E7748-8BD1-DB4A-9929-A785F5ADCE07}" srcOrd="0" destOrd="0" presId="urn:microsoft.com/office/officeart/2005/8/layout/vList2"/>
    <dgm:cxn modelId="{DF610453-887D-40D8-B68D-66F7FC6BDB61}" srcId="{2824C1DB-CFE9-4F78-AF41-82C39C7D44A6}" destId="{C3B94BAD-A76D-4272-B1AC-60A879ACD528}" srcOrd="0" destOrd="0" parTransId="{9A7EF939-9986-4FB0-BC7F-FAC9DF50C235}" sibTransId="{4EEC8840-08FA-4579-94D0-98FF09425418}"/>
    <dgm:cxn modelId="{9E5EC668-9ADA-7E47-834F-62B32000B0FF}" type="presOf" srcId="{A23719DD-659A-4542-8C94-D202A3DE7D79}" destId="{855F1126-60EB-AB41-8A82-871C6767CBC1}" srcOrd="0" destOrd="0" presId="urn:microsoft.com/office/officeart/2005/8/layout/vList2"/>
    <dgm:cxn modelId="{8DC0C76F-AE5F-4DA6-9104-9B1116E8F45F}" srcId="{2824C1DB-CFE9-4F78-AF41-82C39C7D44A6}" destId="{A23719DD-659A-4542-8C94-D202A3DE7D79}" srcOrd="1" destOrd="0" parTransId="{5917EDD6-0540-4ECA-A7F5-340798166FE9}" sibTransId="{56BC40BB-BDDB-4BA5-B856-6807DA6142B8}"/>
    <dgm:cxn modelId="{69E730AB-9960-7442-B449-2128D27CC73F}" type="presOf" srcId="{C3B94BAD-A76D-4272-B1AC-60A879ACD528}" destId="{EE042AB4-3529-0044-B374-311FDFF91B72}" srcOrd="0" destOrd="0" presId="urn:microsoft.com/office/officeart/2005/8/layout/vList2"/>
    <dgm:cxn modelId="{939A81C6-73EA-3C40-A971-B9537371E922}" type="presOf" srcId="{2824C1DB-CFE9-4F78-AF41-82C39C7D44A6}" destId="{327A4B7B-6BEC-BF48-8E74-A50FF7F52D80}" srcOrd="0" destOrd="0" presId="urn:microsoft.com/office/officeart/2005/8/layout/vList2"/>
    <dgm:cxn modelId="{C9D5A2A4-CCB7-F74E-9973-07BD66A96689}" type="presParOf" srcId="{327A4B7B-6BEC-BF48-8E74-A50FF7F52D80}" destId="{EE042AB4-3529-0044-B374-311FDFF91B72}" srcOrd="0" destOrd="0" presId="urn:microsoft.com/office/officeart/2005/8/layout/vList2"/>
    <dgm:cxn modelId="{3D6118DB-875F-E745-98ED-9658404A2DCE}" type="presParOf" srcId="{327A4B7B-6BEC-BF48-8E74-A50FF7F52D80}" destId="{EBD1C188-5238-3F43-8727-ABD23F20845C}" srcOrd="1" destOrd="0" presId="urn:microsoft.com/office/officeart/2005/8/layout/vList2"/>
    <dgm:cxn modelId="{9ED15704-43C7-0747-B964-E8AC37A11B08}" type="presParOf" srcId="{327A4B7B-6BEC-BF48-8E74-A50FF7F52D80}" destId="{855F1126-60EB-AB41-8A82-871C6767CBC1}" srcOrd="2" destOrd="0" presId="urn:microsoft.com/office/officeart/2005/8/layout/vList2"/>
    <dgm:cxn modelId="{DAA31F65-71B4-2946-B851-BAAF3B7D82F4}" type="presParOf" srcId="{327A4B7B-6BEC-BF48-8E74-A50FF7F52D80}" destId="{7E3EF56A-A62E-1045-B1E6-2BEF4EDE7CCD}" srcOrd="3" destOrd="0" presId="urn:microsoft.com/office/officeart/2005/8/layout/vList2"/>
    <dgm:cxn modelId="{81419EBC-CFB9-044A-A3F5-DA744B970F48}" type="presParOf" srcId="{327A4B7B-6BEC-BF48-8E74-A50FF7F52D80}" destId="{A27E7748-8BD1-DB4A-9929-A785F5ADCE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1D122-1E4F-E041-870E-C83B297DFACF}">
      <dsp:nvSpPr>
        <dsp:cNvPr id="0" name=""/>
        <dsp:cNvSpPr/>
      </dsp:nvSpPr>
      <dsp:spPr>
        <a:xfrm>
          <a:off x="0" y="0"/>
          <a:ext cx="3949869" cy="1083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*1909</a:t>
          </a:r>
          <a:r>
            <a:rPr lang="cs-CZ" sz="2000" kern="1200" dirty="0"/>
            <a:t> jako </a:t>
          </a:r>
          <a:r>
            <a:rPr lang="cs-CZ" sz="2000" b="0" i="0" u="none" kern="1200" dirty="0"/>
            <a:t>Nicholas George </a:t>
          </a:r>
          <a:r>
            <a:rPr lang="cs-CZ" sz="2000" b="0" i="0" u="none" kern="1200" dirty="0" err="1"/>
            <a:t>Wertheim</a:t>
          </a:r>
          <a:r>
            <a:rPr lang="cs-CZ" sz="2000" b="0" i="0" u="none" kern="1200" dirty="0"/>
            <a:t> (žid)</a:t>
          </a:r>
          <a:r>
            <a:rPr lang="cs-CZ" sz="2000" b="0" i="0" u="none" kern="1200" baseline="30000" dirty="0"/>
            <a:t>2</a:t>
          </a:r>
          <a:endParaRPr lang="cs-CZ" sz="2000" kern="1200" baseline="30000" dirty="0"/>
        </a:p>
      </dsp:txBody>
      <dsp:txXfrm>
        <a:off x="31748" y="31748"/>
        <a:ext cx="2780207" cy="1020448"/>
      </dsp:txXfrm>
    </dsp:sp>
    <dsp:sp modelId="{7CEC8C17-6060-E444-B9BF-BF6AC39D32D3}">
      <dsp:nvSpPr>
        <dsp:cNvPr id="0" name=""/>
        <dsp:cNvSpPr/>
      </dsp:nvSpPr>
      <dsp:spPr>
        <a:xfrm>
          <a:off x="348517" y="1264602"/>
          <a:ext cx="3949869" cy="1083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1939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ZACHRÁNA 699 DĚTÍ</a:t>
          </a:r>
        </a:p>
      </dsp:txBody>
      <dsp:txXfrm>
        <a:off x="380265" y="1296350"/>
        <a:ext cx="2833291" cy="1020448"/>
      </dsp:txXfrm>
    </dsp:sp>
    <dsp:sp modelId="{71E9F72B-4C8E-3142-ADBE-20F70E4243A5}">
      <dsp:nvSpPr>
        <dsp:cNvPr id="0" name=""/>
        <dsp:cNvSpPr/>
      </dsp:nvSpPr>
      <dsp:spPr>
        <a:xfrm>
          <a:off x="697035" y="2529204"/>
          <a:ext cx="3949869" cy="1083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✝︎</a:t>
          </a:r>
          <a:r>
            <a:rPr lang="cs-CZ" sz="2000" b="1" kern="1200" dirty="0"/>
            <a:t>2015 </a:t>
          </a:r>
          <a:r>
            <a:rPr lang="cs-CZ" sz="2000" kern="1200" dirty="0"/>
            <a:t>(ve věku 106 let na infarkt</a:t>
          </a:r>
          <a:r>
            <a:rPr lang="cs-CZ" sz="2000" kern="1200" baseline="30000" dirty="0"/>
            <a:t>2 </a:t>
          </a:r>
          <a:r>
            <a:rPr lang="cs-CZ" sz="2000" kern="1200" dirty="0"/>
            <a:t>)</a:t>
          </a:r>
        </a:p>
      </dsp:txBody>
      <dsp:txXfrm>
        <a:off x="728783" y="2560952"/>
        <a:ext cx="2833291" cy="1020448"/>
      </dsp:txXfrm>
    </dsp:sp>
    <dsp:sp modelId="{03852DFC-E766-6544-82E6-21A01E924768}">
      <dsp:nvSpPr>
        <dsp:cNvPr id="0" name=""/>
        <dsp:cNvSpPr/>
      </dsp:nvSpPr>
      <dsp:spPr>
        <a:xfrm>
          <a:off x="3245305" y="821991"/>
          <a:ext cx="704564" cy="704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/>
        </a:p>
      </dsp:txBody>
      <dsp:txXfrm>
        <a:off x="3403832" y="821991"/>
        <a:ext cx="387510" cy="530184"/>
      </dsp:txXfrm>
    </dsp:sp>
    <dsp:sp modelId="{E2F9F957-7819-F049-ADC7-8691F0FB098A}">
      <dsp:nvSpPr>
        <dsp:cNvPr id="0" name=""/>
        <dsp:cNvSpPr/>
      </dsp:nvSpPr>
      <dsp:spPr>
        <a:xfrm>
          <a:off x="3593823" y="2079367"/>
          <a:ext cx="704564" cy="70456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100" kern="1200"/>
        </a:p>
      </dsp:txBody>
      <dsp:txXfrm>
        <a:off x="3752350" y="2079367"/>
        <a:ext cx="387510" cy="530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42AB4-3529-0044-B374-311FDFF91B72}">
      <dsp:nvSpPr>
        <dsp:cNvPr id="0" name=""/>
        <dsp:cNvSpPr/>
      </dsp:nvSpPr>
      <dsp:spPr>
        <a:xfrm>
          <a:off x="0" y="74545"/>
          <a:ext cx="5291663" cy="11609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i="0" kern="1200"/>
            <a:t>Československý červený kříž</a:t>
          </a:r>
          <a:endParaRPr lang="en-US" sz="2100" kern="1200"/>
        </a:p>
      </dsp:txBody>
      <dsp:txXfrm>
        <a:off x="56672" y="131217"/>
        <a:ext cx="5178319" cy="1047588"/>
      </dsp:txXfrm>
    </dsp:sp>
    <dsp:sp modelId="{855F1126-60EB-AB41-8A82-871C6767CBC1}">
      <dsp:nvSpPr>
        <dsp:cNvPr id="0" name=""/>
        <dsp:cNvSpPr/>
      </dsp:nvSpPr>
      <dsp:spPr>
        <a:xfrm>
          <a:off x="0" y="1295958"/>
          <a:ext cx="5291663" cy="1160932"/>
        </a:xfrm>
        <a:prstGeom prst="roundRect">
          <a:avLst/>
        </a:prstGeom>
        <a:solidFill>
          <a:schemeClr val="accent2">
            <a:hueOff val="3221806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i="0" kern="1200"/>
            <a:t>Britský výbor pro uprchlíky z Československa</a:t>
          </a:r>
          <a:r>
            <a:rPr lang="cs-CZ" sz="2100" b="0" i="0" kern="1200"/>
            <a:t> (British Committee for Refugees from Czechoslovakia)</a:t>
          </a:r>
          <a:endParaRPr lang="en-US" sz="2100" kern="1200"/>
        </a:p>
      </dsp:txBody>
      <dsp:txXfrm>
        <a:off x="56672" y="1352630"/>
        <a:ext cx="5178319" cy="1047588"/>
      </dsp:txXfrm>
    </dsp:sp>
    <dsp:sp modelId="{A27E7748-8BD1-DB4A-9929-A785F5ADCE07}">
      <dsp:nvSpPr>
        <dsp:cNvPr id="0" name=""/>
        <dsp:cNvSpPr/>
      </dsp:nvSpPr>
      <dsp:spPr>
        <a:xfrm>
          <a:off x="0" y="2517370"/>
          <a:ext cx="5291663" cy="1160932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i="0" kern="1200"/>
            <a:t>Central British Fund for German Jewry</a:t>
          </a:r>
          <a:r>
            <a:rPr lang="cs-CZ" sz="2100" b="0" i="0" kern="1200"/>
            <a:t> (pro zajištění finanční a logistické podpory)</a:t>
          </a:r>
          <a:endParaRPr lang="en-US" sz="2100" kern="1200"/>
        </a:p>
      </dsp:txBody>
      <dsp:txXfrm>
        <a:off x="56672" y="2574042"/>
        <a:ext cx="5178319" cy="1047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BAD62-AAC5-B571-5E35-FD54A094F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324B6A-0152-7BCE-19A2-B4B98573D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B915AC-A8C3-333A-5387-DE08E390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2158-6274-8D4C-BC42-7568DDFBA4E1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C663E8-8153-1ECE-7F7C-A8435DE5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113F20-C40A-1650-CF6A-D88FE734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DD3D-9AA6-6744-B047-4AF845362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70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60A7AA-01A1-DC92-725B-63DF7485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B75B98-9D7A-4265-0DB2-0F9D6C966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47818C-BA2A-7145-FBFB-7979070C3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2158-6274-8D4C-BC42-7568DDFBA4E1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4C253F-9E74-6835-B6F4-1D2A74E3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C0706F-4E9C-A44A-662E-B9A9C411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DD3D-9AA6-6744-B047-4AF845362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5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4D267D-0F01-B30F-EA13-0C3120726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143CB5-07AE-1C68-C9FB-B3F0F458A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572A9B-BFB4-0E90-8895-FFF34D8C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2158-6274-8D4C-BC42-7568DDFBA4E1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D880EB-BC1C-9B41-C64A-EC26D9DD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1F2048-A550-B804-4678-CBBCA0F39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DD3D-9AA6-6744-B047-4AF845362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158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B30F4-15C1-1BA8-61DB-7159901A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E3C8D3-703C-0EE4-7C5B-CC179C594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C63D42-3422-02C4-7475-15C9E9E5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2158-6274-8D4C-BC42-7568DDFBA4E1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BBBAFB-B09D-276C-BCB0-7FC36B1E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542E89-9FBA-D913-2A69-77E35D63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DD3D-9AA6-6744-B047-4AF845362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14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289331-D3F7-B154-4BDF-238A9B4F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7935B7-B5A6-1844-F835-6C54CE5EB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049A54-53BF-067F-AAB1-A2B86DD2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2158-6274-8D4C-BC42-7568DDFBA4E1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EB4BE5-1FDE-EDD6-D0E6-7DB2FB2F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006711-C492-E0E0-7243-B7A7B7AF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DD3D-9AA6-6744-B047-4AF845362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1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A7378-C2D4-12FB-85B1-DF41E166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1ADDD0-4B34-E9A8-2DA9-FA69B403EF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11DF51-4C88-FEF4-0331-3968EBD38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79FBC6-6AF5-32BA-4FDC-534C4190B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2158-6274-8D4C-BC42-7568DDFBA4E1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5994A5-25CA-6EBA-E075-2235FDC6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AA3277-F75E-AFEB-04AE-7300D40D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DD3D-9AA6-6744-B047-4AF845362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34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6EFB0-BA51-1606-D7DC-36358E14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899B61-B07A-FAC7-B702-60E32D3E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1F137AF-B8F1-EE58-1AE3-1C5D6A19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2EA7CD6-8904-B7DE-87CA-881791603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8E1E37B-6092-0019-9239-F41AF6674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825EFB4-A506-5C17-D7BB-965756727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2158-6274-8D4C-BC42-7568DDFBA4E1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32F263E-61C4-08FB-1A4A-AE6890C3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FEDCD2-C002-8943-9333-A3C9B2D7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DD3D-9AA6-6744-B047-4AF845362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3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F9111-133D-7C93-1F0F-07F7043F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B99020-9B7D-3BDB-065B-347F876F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2158-6274-8D4C-BC42-7568DDFBA4E1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822D2D-58A1-2F41-FEF8-B1115621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1D506B-EF75-1957-C3FB-9E5FB478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DD3D-9AA6-6744-B047-4AF845362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3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A9EA45-3468-1253-5DA7-749AF92D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2158-6274-8D4C-BC42-7568DDFBA4E1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79E3B7-A9E7-42E3-15DC-123C06EE7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7CE9671-7966-965E-7E6E-6C905185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DD3D-9AA6-6744-B047-4AF845362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98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434FA-AA42-6593-B7FA-D6A9808A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74F359-35F4-FB6D-DC07-150BBC99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1B3157-D813-672B-D2BD-54FDD67FA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A5E169-6553-4887-1EE0-527F68D2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2158-6274-8D4C-BC42-7568DDFBA4E1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28138C-A4D4-7A1C-3254-D742FF52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1B280F-8479-89FF-3B1D-7C00F787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DD3D-9AA6-6744-B047-4AF845362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69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81EA9-9462-02FC-4975-486C909F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564AA36-3054-3E9F-A99A-CEDE5B08A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EEC51A-9FB9-4D01-1694-CE24A5B7A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55208D-53E1-7ABF-35B3-09DD44DC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2158-6274-8D4C-BC42-7568DDFBA4E1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B8DB97-96FD-FB33-446E-AE4F8AD8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7B2920-4925-EC3E-5642-9535CF6E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DD3D-9AA6-6744-B047-4AF845362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39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63D65B7-12EA-2F1A-8188-2A673BD1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8B4E8C-22E9-7FF0-5A99-2A8AC1F08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3D0F19-5F9A-E62B-FAF1-347D2D580A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BC2158-6274-8D4C-BC42-7568DDFBA4E1}" type="datetimeFigureOut">
              <a:rPr lang="cs-CZ" smtClean="0"/>
              <a:t>04.11.2024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5EEDD9-2C7A-D6C3-A086-2696B6766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564018-3109-2519-096D-4EDF03A92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51DD3D-9AA6-6744-B047-4AF845362B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19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_nFuJAF5F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eZgnAc8hi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rozhlas.cz/veda-technologie/historie/nicholas-winton-narozeni-druha-svetova-valka_2005191102_p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blečení, loď, muž, osoba&#10;&#10;Popis byl vytvořen automaticky">
            <a:extLst>
              <a:ext uri="{FF2B5EF4-FFF2-40B4-BE49-F238E27FC236}">
                <a16:creationId xmlns:a16="http://schemas.microsoft.com/office/drawing/2014/main" id="{B1C32BCE-BA1E-A254-89E9-31F839E1C7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9361" r="-1" b="26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8045FA5-9FC5-A9B9-A4B6-3F4AD5C88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sz="6600" dirty="0">
                <a:solidFill>
                  <a:schemeClr val="bg1"/>
                </a:solidFill>
              </a:rPr>
              <a:t>Sir Nicolas </a:t>
            </a:r>
            <a:r>
              <a:rPr lang="cs-CZ" sz="6600" dirty="0" err="1">
                <a:solidFill>
                  <a:schemeClr val="bg1"/>
                </a:solidFill>
              </a:rPr>
              <a:t>Winton</a:t>
            </a:r>
            <a:endParaRPr lang="cs-CZ" sz="6600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810EC4-F47F-C088-0C6F-62638757B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cs-CZ" b="1" i="1" u="none" strike="noStrike">
                <a:solidFill>
                  <a:schemeClr val="bg1"/>
                </a:solidFill>
                <a:effectLst/>
                <a:latin typeface="Noticia Text"/>
              </a:rPr>
              <a:t>Do Prahy se dostal náhodou, i tak zachránil 669 dětí.</a:t>
            </a:r>
            <a:r>
              <a:rPr lang="cs-CZ" b="1" i="1" u="none" strike="noStrike" baseline="30000">
                <a:solidFill>
                  <a:schemeClr val="bg1"/>
                </a:solidFill>
                <a:effectLst/>
                <a:latin typeface="Noticia Text"/>
              </a:rPr>
              <a:t>1</a:t>
            </a:r>
            <a:r>
              <a:rPr lang="cs-CZ" b="1" i="1" u="none" strike="noStrike">
                <a:solidFill>
                  <a:schemeClr val="bg1"/>
                </a:solidFill>
                <a:effectLst/>
                <a:latin typeface="Noticia Text"/>
              </a:rPr>
              <a:t> 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2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4" name="Rectangle 3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C85B3B-4437-E837-6B3E-43038063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cs-CZ" sz="4000" b="1" dirty="0"/>
              <a:t>Stručná životní osa</a:t>
            </a:r>
          </a:p>
        </p:txBody>
      </p:sp>
      <p:pic>
        <p:nvPicPr>
          <p:cNvPr id="6" name="Obrázek 5" descr="Obsah obrázku osoba, oblečení, Lidská tvář, muž&#10;&#10;Popis byl vytvořen automaticky">
            <a:extLst>
              <a:ext uri="{FF2B5EF4-FFF2-40B4-BE49-F238E27FC236}">
                <a16:creationId xmlns:a16="http://schemas.microsoft.com/office/drawing/2014/main" id="{A0AA74E9-E85A-150B-358A-B9F31B7CBB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29" r="19129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B3BBA5D-F5E4-68BA-1EBE-A71226F4C2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875807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683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639C3025-4784-4B16-914D-CCFC3E833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0AD20437-C88A-4F45-9C6D-DA32B29A4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610598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9582C1-75CC-D04B-2024-0EA16EEB7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112220" cy="1330839"/>
          </a:xfrm>
        </p:spPr>
        <p:txBody>
          <a:bodyPr>
            <a:normAutofit/>
          </a:bodyPr>
          <a:lstStyle/>
          <a:p>
            <a:r>
              <a:rPr lang="cs-CZ" b="1" i="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Politická a společenská situace ve 30. letech</a:t>
            </a:r>
            <a:endParaRPr lang="cs-CZ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B52DA4-F577-5A9D-05EB-7DE291364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4101"/>
            <a:ext cx="5903847" cy="4054298"/>
          </a:xfrm>
        </p:spPr>
        <p:txBody>
          <a:bodyPr>
            <a:normAutofit/>
          </a:bodyPr>
          <a:lstStyle/>
          <a:p>
            <a:r>
              <a:rPr lang="cs-CZ" sz="1400" i="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-webkit-standard"/>
              </a:rPr>
              <a:t>Vzestup nacismu v Německu</a:t>
            </a:r>
          </a:p>
          <a:p>
            <a:r>
              <a:rPr lang="cs-CZ" sz="1400" i="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-webkit-standard"/>
              </a:rPr>
              <a:t>Anexe Rakouska (Anschluss) v roce 1938</a:t>
            </a:r>
          </a:p>
          <a:p>
            <a:r>
              <a:rPr lang="cs-CZ" sz="1400" i="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-webkit-standard"/>
              </a:rPr>
              <a:t>1938 Mnichovská dohoda - Československo donuceno vzdát se pohraničních oblastí (Sudety) ve prospěch Německa - nejistota mezi obyvatelstvem</a:t>
            </a:r>
          </a:p>
          <a:p>
            <a:r>
              <a:rPr lang="cs-CZ" sz="1400">
                <a:solidFill>
                  <a:schemeClr val="tx1">
                    <a:lumMod val="85000"/>
                    <a:lumOff val="15000"/>
                  </a:schemeClr>
                </a:solidFill>
              </a:rPr>
              <a:t>Rostoucí napětí a příprava na válku</a:t>
            </a:r>
          </a:p>
          <a:p>
            <a:pPr lvl="1"/>
            <a:r>
              <a:rPr lang="cs-CZ" sz="1400">
                <a:solidFill>
                  <a:schemeClr val="tx1">
                    <a:lumMod val="85000"/>
                    <a:lumOff val="15000"/>
                  </a:schemeClr>
                </a:solidFill>
              </a:rPr>
              <a:t>Mnichovská dohoda – vítězství nacistů</a:t>
            </a:r>
          </a:p>
          <a:p>
            <a:pPr lvl="2"/>
            <a:r>
              <a:rPr lang="cs-CZ" sz="1400" i="1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-webkit-standard"/>
              </a:rPr>
              <a:t>Evropské mocnosti nebudou chránit menší národy.</a:t>
            </a:r>
            <a:r>
              <a:rPr lang="cs-CZ" sz="1400" i="1" u="none" strike="noStrike" baseline="30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-webkit-standard"/>
              </a:rPr>
              <a:t>3</a:t>
            </a:r>
          </a:p>
          <a:p>
            <a:r>
              <a:rPr lang="cs-CZ" sz="1400" i="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-webkit-standard"/>
              </a:rPr>
              <a:t>Politika appeasementu</a:t>
            </a:r>
            <a:endParaRPr lang="cs-CZ" sz="1400" i="1" u="none" strike="noStrike" baseline="30000">
              <a:solidFill>
                <a:schemeClr val="tx1">
                  <a:lumMod val="85000"/>
                  <a:lumOff val="15000"/>
                </a:schemeClr>
              </a:solidFill>
              <a:effectLst/>
              <a:latin typeface="-webkit-standard"/>
            </a:endParaRPr>
          </a:p>
          <a:p>
            <a:pPr lvl="1"/>
            <a:r>
              <a:rPr lang="cs-CZ" sz="14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-webkit-standard"/>
              </a:rPr>
              <a:t>Pacifistická politika – ustoupení agresorům</a:t>
            </a:r>
          </a:p>
          <a:p>
            <a:r>
              <a:rPr lang="cs-CZ" sz="1400" i="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-webkit-standard"/>
              </a:rPr>
              <a:t>Růst uprchlické krize</a:t>
            </a:r>
          </a:p>
          <a:p>
            <a:pPr lvl="1"/>
            <a:r>
              <a:rPr lang="cs-CZ" sz="1400">
                <a:solidFill>
                  <a:schemeClr val="tx1">
                    <a:lumMod val="85000"/>
                    <a:lumOff val="15000"/>
                  </a:schemeClr>
                </a:solidFill>
              </a:rPr>
              <a:t>Hodně židovských uprchlíků &gt; plné země(</a:t>
            </a:r>
            <a:r>
              <a:rPr lang="cs-CZ" sz="1400" i="1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-webkit-standard"/>
              </a:rPr>
              <a:t>počet zemí ochotných přijmout uprchlíky byl omezen</a:t>
            </a:r>
            <a:r>
              <a:rPr lang="cs-CZ" sz="1400" i="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-webkit-standard"/>
              </a:rPr>
              <a:t>.</a:t>
            </a:r>
            <a:r>
              <a:rPr lang="cs-CZ" sz="1400" i="0" u="none" strike="noStrike" baseline="30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-webkit-standard"/>
              </a:rPr>
              <a:t>3</a:t>
            </a:r>
            <a:r>
              <a:rPr lang="cs-CZ" sz="1400" i="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-webkit-standard"/>
              </a:rPr>
              <a:t>)</a:t>
            </a:r>
          </a:p>
          <a:p>
            <a:pPr lvl="2"/>
            <a:r>
              <a:rPr lang="cs-CZ" sz="1400" i="1">
                <a:solidFill>
                  <a:schemeClr val="tx1">
                    <a:lumMod val="85000"/>
                    <a:lumOff val="15000"/>
                  </a:schemeClr>
                </a:solidFill>
                <a:latin typeface="-webkit-standard"/>
              </a:rPr>
              <a:t>S</a:t>
            </a:r>
            <a:r>
              <a:rPr lang="cs-CZ" sz="1400" i="1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-webkit-standard"/>
              </a:rPr>
              <a:t>ituace vedla Wintona k rozhodnutí organizovat vlastní záchrannou akci.</a:t>
            </a:r>
            <a:r>
              <a:rPr lang="cs-CZ" sz="1400" i="1" u="none" strike="noStrike" baseline="300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-webkit-standard"/>
              </a:rPr>
              <a:t>3</a:t>
            </a:r>
            <a:endParaRPr lang="cs-CZ" sz="1400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 descr="Obsah obrázku text, dopis, papír, dokument&#10;&#10;Popis byl vytvořen automaticky">
            <a:extLst>
              <a:ext uri="{FF2B5EF4-FFF2-40B4-BE49-F238E27FC236}">
                <a16:creationId xmlns:a16="http://schemas.microsoft.com/office/drawing/2014/main" id="{1E0D02FF-D7E1-A9AB-F12E-1E7F03D72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42" r="1378" b="-1"/>
          <a:stretch/>
        </p:blipFill>
        <p:spPr>
          <a:xfrm>
            <a:off x="7801965" y="3429000"/>
            <a:ext cx="4390035" cy="3429000"/>
          </a:xfrm>
          <a:custGeom>
            <a:avLst/>
            <a:gdLst/>
            <a:ahLst/>
            <a:cxnLst/>
            <a:rect l="l" t="t" r="r" b="b"/>
            <a:pathLst>
              <a:path w="4390035" h="3429000">
                <a:moveTo>
                  <a:pt x="73290" y="0"/>
                </a:moveTo>
                <a:lnTo>
                  <a:pt x="4390035" y="0"/>
                </a:lnTo>
                <a:lnTo>
                  <a:pt x="4390035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</p:spPr>
      </p:pic>
      <p:pic>
        <p:nvPicPr>
          <p:cNvPr id="7" name="Obrázek 6" descr="Obsah obrázku venku, budova, obloha, černobílá&#10;&#10;Popis byl vytvořen automaticky">
            <a:extLst>
              <a:ext uri="{FF2B5EF4-FFF2-40B4-BE49-F238E27FC236}">
                <a16:creationId xmlns:a16="http://schemas.microsoft.com/office/drawing/2014/main" id="{C2ED84D0-42FB-1F3B-B054-D195F9DA4E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0" r="2" b="41020"/>
          <a:stretch/>
        </p:blipFill>
        <p:spPr>
          <a:xfrm>
            <a:off x="7842932" y="-17"/>
            <a:ext cx="4349068" cy="3432349"/>
          </a:xfrm>
          <a:custGeom>
            <a:avLst/>
            <a:gdLst/>
            <a:ahLst/>
            <a:cxnLst/>
            <a:rect l="l" t="t" r="r" b="b"/>
            <a:pathLst>
              <a:path w="4349068" h="3428999">
                <a:moveTo>
                  <a:pt x="711944" y="0"/>
                </a:moveTo>
                <a:lnTo>
                  <a:pt x="4349068" y="0"/>
                </a:lnTo>
                <a:lnTo>
                  <a:pt x="4349068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D8DAE29-0F11-B178-5EB2-251E2BB38FB9}"/>
              </a:ext>
            </a:extLst>
          </p:cNvPr>
          <p:cNvSpPr txBox="1"/>
          <p:nvPr/>
        </p:nvSpPr>
        <p:spPr>
          <a:xfrm>
            <a:off x="1815946" y="6248399"/>
            <a:ext cx="6375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Hlasovací lístek ve věci sjednocení Německé říše a Rakouska &gt;</a:t>
            </a:r>
          </a:p>
          <a:p>
            <a:r>
              <a:rPr lang="cs-CZ" dirty="0"/>
              <a:t>Všimněte si, jak je „Ano“ veliké a „Ne“ malé :D</a:t>
            </a:r>
          </a:p>
        </p:txBody>
      </p: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722BCE4D-6814-FAF9-53BA-50C44967364D}"/>
              </a:ext>
            </a:extLst>
          </p:cNvPr>
          <p:cNvCxnSpPr/>
          <p:nvPr/>
        </p:nvCxnSpPr>
        <p:spPr>
          <a:xfrm flipV="1">
            <a:off x="4425696" y="1940439"/>
            <a:ext cx="3535680" cy="71741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6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socha, budova, Bronzová socha, venku&#10;&#10;Popis byl vytvořen automaticky">
            <a:extLst>
              <a:ext uri="{FF2B5EF4-FFF2-40B4-BE49-F238E27FC236}">
                <a16:creationId xmlns:a16="http://schemas.microsoft.com/office/drawing/2014/main" id="{07539501-6892-4289-387A-2BCF3CA7C1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3971"/>
          <a:stretch/>
        </p:blipFill>
        <p:spPr>
          <a:xfrm>
            <a:off x="20" y="10"/>
            <a:ext cx="5409897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E9B923-0601-5302-E941-9CB449B1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000" y="1253266"/>
            <a:ext cx="4110197" cy="907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700">
                <a:solidFill>
                  <a:schemeClr val="tx1">
                    <a:lumMod val="65000"/>
                    <a:lumOff val="35000"/>
                  </a:schemeClr>
                </a:solidFill>
              </a:rPr>
              <a:t>Záchranná mise </a:t>
            </a:r>
            <a:r>
              <a:rPr lang="en-US" sz="2700" b="1" i="1">
                <a:solidFill>
                  <a:schemeClr val="tx1">
                    <a:lumMod val="65000"/>
                    <a:lumOff val="35000"/>
                  </a:schemeClr>
                </a:solidFill>
                <a:latin typeface="ACADEMY ENGRAVED LET PLAIN:1.0" panose="02000000000000000000" pitchFamily="2" charset="0"/>
              </a:rPr>
              <a:t>Kindertransport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0EF54A-8C23-B414-87C6-4E3D7BDB0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2458095"/>
            <a:ext cx="4110198" cy="30754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Během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devíti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měsíců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před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vypuknutím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2.svět.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války</a:t>
            </a: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Spojené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království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tehdy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přijalo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téměř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deset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tisíc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převážně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židovských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dětí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 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Německa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Rakouska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Československa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Polska a 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Svobodného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města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Gdaňsk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Děti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byly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rozmístěny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britských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pěstounských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domovů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 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hostelů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škol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farmy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Často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staly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jedinými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členy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svých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rodin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kteří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přežili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17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holokaust</a:t>
            </a:r>
            <a:r>
              <a:rPr lang="en-US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1700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US" sz="17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64161C3-6862-8BF6-C754-9CA2C64FC0AD}"/>
              </a:ext>
            </a:extLst>
          </p:cNvPr>
          <p:cNvSpPr txBox="1"/>
          <p:nvPr/>
        </p:nvSpPr>
        <p:spPr>
          <a:xfrm>
            <a:off x="5522976" y="6555000"/>
            <a:ext cx="3722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Na obrázku vidíme sochu v Londýně</a:t>
            </a:r>
          </a:p>
        </p:txBody>
      </p:sp>
    </p:spTree>
    <p:extLst>
      <p:ext uri="{BB962C8B-B14F-4D97-AF65-F5344CB8AC3E}">
        <p14:creationId xmlns:p14="http://schemas.microsoft.com/office/powerpoint/2010/main" val="420990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E4626-6FB0-73E4-94BA-787F1F266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cs-CZ" sz="4000"/>
              <a:t>Spolupráce</a:t>
            </a:r>
          </a:p>
        </p:txBody>
      </p:sp>
      <p:pic>
        <p:nvPicPr>
          <p:cNvPr id="6" name="Picture 5" descr="Obsah obrázku rozostření, modrá, snímek obrazovky, rozmazané&#10;&#10;Popis byl vytvořen automaticky">
            <a:extLst>
              <a:ext uri="{FF2B5EF4-FFF2-40B4-BE49-F238E27FC236}">
                <a16:creationId xmlns:a16="http://schemas.microsoft.com/office/drawing/2014/main" id="{AA68FC29-7D09-312B-959D-D42E037F6A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35" r="27117" b="-2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DA1E372-4E0B-BF89-E81D-A6BB5621B4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545540"/>
              </p:ext>
            </p:extLst>
          </p:nvPr>
        </p:nvGraphicFramePr>
        <p:xfrm>
          <a:off x="6417734" y="2614612"/>
          <a:ext cx="5291663" cy="3752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050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ár rukou se držím.">
            <a:extLst>
              <a:ext uri="{FF2B5EF4-FFF2-40B4-BE49-F238E27FC236}">
                <a16:creationId xmlns:a16="http://schemas.microsoft.com/office/drawing/2014/main" id="{567F824F-BAE2-5C33-F74E-9B22ED181F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28" r="11268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C3BB56-4A14-2D71-4959-DD5858CF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cs-CZ" sz="4000"/>
              <a:t>Wintonova </a:t>
            </a:r>
            <a:r>
              <a:rPr lang="cs-CZ" sz="4000" b="1"/>
              <a:t>TAJNÁ</a:t>
            </a:r>
            <a:r>
              <a:rPr lang="cs-CZ" sz="4000"/>
              <a:t> mise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2EB9BE-32C1-EA39-96D8-E3B7C180A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cs-CZ" sz="2000"/>
              <a:t>Dlouhé tajení toho, co udělal</a:t>
            </a:r>
          </a:p>
          <a:p>
            <a:r>
              <a:rPr lang="cs-CZ" sz="2000"/>
              <a:t>Přišla na to jeho manželka a předala info historičce</a:t>
            </a:r>
          </a:p>
          <a:p>
            <a:r>
              <a:rPr lang="cs-CZ" sz="2000">
                <a:hlinkClick r:id="rId3"/>
              </a:rPr>
              <a:t>Odhalení pro veřejnost v pořadu </a:t>
            </a:r>
            <a:r>
              <a:rPr lang="cs-CZ" sz="2000" i="1">
                <a:hlinkClick r:id="rId3"/>
              </a:rPr>
              <a:t>„That‘s Life!“</a:t>
            </a:r>
            <a:r>
              <a:rPr lang="cs-CZ" sz="2000" i="1"/>
              <a:t> – </a:t>
            </a:r>
            <a:r>
              <a:rPr lang="cs-CZ" sz="2000"/>
              <a:t>pro přehrání klikněte na odkaz</a:t>
            </a:r>
          </a:p>
          <a:p>
            <a:r>
              <a:rPr lang="cs-CZ" sz="2000"/>
              <a:t>Byl i v Praze</a:t>
            </a:r>
            <a:r>
              <a:rPr lang="cs-CZ" sz="2000">
                <a:hlinkClick r:id="rId4"/>
              </a:rPr>
              <a:t>: https://www.youtube.com/watch?v=HeZgnAc8hic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269172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Židovská Hvězda Davidova - Obrázek zdarma na Pixabay">
            <a:extLst>
              <a:ext uri="{FF2B5EF4-FFF2-40B4-BE49-F238E27FC236}">
                <a16:creationId xmlns:a16="http://schemas.microsoft.com/office/drawing/2014/main" id="{697650D1-B7DD-06DB-D323-FEDD3757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448"/>
            <a:ext cx="12192000" cy="70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3C3CECB-E6DD-F4AA-7E66-943FBD15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858000"/>
            <a:ext cx="10515600" cy="13255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vyšhrad">
            <a:hlinkClick r:id="" action="ppaction://media"/>
            <a:extLst>
              <a:ext uri="{FF2B5EF4-FFF2-40B4-BE49-F238E27FC236}">
                <a16:creationId xmlns:a16="http://schemas.microsoft.com/office/drawing/2014/main" id="{16B02AD2-3E18-D5A4-CBEE-73620104BE69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594100"/>
            <a:ext cx="812800" cy="812800"/>
          </a:xfrm>
        </p:spPr>
      </p:pic>
      <p:pic>
        <p:nvPicPr>
          <p:cNvPr id="7" name="Obrázek 6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A7BE4AE6-E7C9-960E-C4F5-98BE8C673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1772" y="-2320468"/>
            <a:ext cx="7001256" cy="5250942"/>
          </a:xfrm>
          <a:prstGeom prst="rect">
            <a:avLst/>
          </a:prstGeom>
        </p:spPr>
      </p:pic>
      <p:pic>
        <p:nvPicPr>
          <p:cNvPr id="9" name="Obrázek 8" descr="Obsah obrázku budova, socha, Bronzová socha, venku&#10;&#10;Popis byl vytvořen automaticky">
            <a:extLst>
              <a:ext uri="{FF2B5EF4-FFF2-40B4-BE49-F238E27FC236}">
                <a16:creationId xmlns:a16="http://schemas.microsoft.com/office/drawing/2014/main" id="{C73F4E57-D109-EE09-8D6D-49B95C790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058" y="1594861"/>
            <a:ext cx="3730244" cy="496800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6CDD878-8218-DE00-66E4-778193C0CA59}"/>
              </a:ext>
            </a:extLst>
          </p:cNvPr>
          <p:cNvSpPr txBox="1"/>
          <p:nvPr/>
        </p:nvSpPr>
        <p:spPr>
          <a:xfrm>
            <a:off x="4255875" y="6378202"/>
            <a:ext cx="718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Na obrázku je socha záchrany dětí (1. nástupiště „</a:t>
            </a:r>
            <a:r>
              <a:rPr lang="cs-CZ" b="1" dirty="0" err="1"/>
              <a:t>Hlaváku</a:t>
            </a:r>
            <a:r>
              <a:rPr lang="cs-CZ" b="1" dirty="0"/>
              <a:t>“ v Praze)</a:t>
            </a:r>
          </a:p>
        </p:txBody>
      </p:sp>
    </p:spTree>
    <p:extLst>
      <p:ext uri="{BB962C8B-B14F-4D97-AF65-F5344CB8AC3E}">
        <p14:creationId xmlns:p14="http://schemas.microsoft.com/office/powerpoint/2010/main" val="195310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2834DE-DAA4-FB66-5B04-5A73C832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2"/>
                </a:solidFill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B93CF2-5A9A-1172-986F-C284ED515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 baseline="30000" dirty="0">
                <a:solidFill>
                  <a:schemeClr val="tx2"/>
                </a:solidFill>
              </a:rPr>
              <a:t>1 </a:t>
            </a:r>
            <a:r>
              <a:rPr lang="cs-CZ" sz="1800" dirty="0">
                <a:solidFill>
                  <a:schemeClr val="tx2"/>
                </a:solidFill>
                <a:hlinkClick r:id="rId2"/>
              </a:rPr>
              <a:t>https://www.irozhlas.cz/veda-technologie/historie/nicholas-winton-narozeni-druha-svetova-valka_2005191102_pj</a:t>
            </a:r>
            <a:endParaRPr lang="cs-CZ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800" baseline="30000" dirty="0">
                <a:solidFill>
                  <a:schemeClr val="tx2"/>
                </a:solidFill>
              </a:rPr>
              <a:t>2 </a:t>
            </a:r>
            <a:r>
              <a:rPr lang="cs-CZ" sz="1800" dirty="0">
                <a:solidFill>
                  <a:schemeClr val="tx2"/>
                </a:solidFill>
              </a:rPr>
              <a:t>Wikipedia</a:t>
            </a:r>
          </a:p>
          <a:p>
            <a:pPr marL="0" indent="0">
              <a:buNone/>
            </a:pPr>
            <a:r>
              <a:rPr lang="cs-CZ" sz="1800" baseline="30000" dirty="0">
                <a:solidFill>
                  <a:schemeClr val="tx2"/>
                </a:solidFill>
              </a:rPr>
              <a:t>3</a:t>
            </a:r>
            <a:r>
              <a:rPr lang="cs-CZ" sz="1800" dirty="0">
                <a:solidFill>
                  <a:schemeClr val="tx2"/>
                </a:solidFill>
              </a:rPr>
              <a:t>Můj text inspirovaný umělou inteligencí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VIDEA: YOUTUBE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Knihy">
            <a:extLst>
              <a:ext uri="{FF2B5EF4-FFF2-40B4-BE49-F238E27FC236}">
                <a16:creationId xmlns:a16="http://schemas.microsoft.com/office/drawing/2014/main" id="{5D5B5BE7-1D30-584C-C6AC-8E01D75C6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968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365</Words>
  <Application>Microsoft Macintosh PowerPoint</Application>
  <PresentationFormat>Širokoúhlá obrazovka</PresentationFormat>
  <Paragraphs>40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-webkit-standard</vt:lpstr>
      <vt:lpstr>ACADEMY ENGRAVED LET PLAIN:1.0</vt:lpstr>
      <vt:lpstr>Aptos</vt:lpstr>
      <vt:lpstr>Aptos Display</vt:lpstr>
      <vt:lpstr>Arial</vt:lpstr>
      <vt:lpstr>Noticia Text</vt:lpstr>
      <vt:lpstr>Motiv Office</vt:lpstr>
      <vt:lpstr>Sir Nicolas Winton</vt:lpstr>
      <vt:lpstr>Stručná životní osa</vt:lpstr>
      <vt:lpstr>Politická a společenská situace ve 30. letech</vt:lpstr>
      <vt:lpstr>Záchranná mise Kindertransport</vt:lpstr>
      <vt:lpstr>Spolupráce</vt:lpstr>
      <vt:lpstr>Wintonova TAJNÁ mise</vt:lpstr>
      <vt:lpstr>Prezentace aplikace PowerPoint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Schneider</dc:creator>
  <cp:lastModifiedBy>Michal Schneider</cp:lastModifiedBy>
  <cp:revision>52</cp:revision>
  <dcterms:created xsi:type="dcterms:W3CDTF">2024-11-04T08:37:03Z</dcterms:created>
  <dcterms:modified xsi:type="dcterms:W3CDTF">2024-11-04T09:41:44Z</dcterms:modified>
</cp:coreProperties>
</file>