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80" r:id="rId7"/>
    <p:sldId id="259" r:id="rId8"/>
    <p:sldId id="258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6" r:id="rId22"/>
    <p:sldId id="274" r:id="rId23"/>
    <p:sldId id="275" r:id="rId24"/>
    <p:sldId id="277" r:id="rId25"/>
    <p:sldId id="273" r:id="rId26"/>
    <p:sldId id="272" r:id="rId27"/>
    <p:sldId id="278" r:id="rId28"/>
    <p:sldId id="279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10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9D4A6-1EFE-4FF3-8C1A-7E8099C5146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E0A9EC-7A1B-4A99-888B-8B280456216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Základní informace</a:t>
          </a:r>
          <a:endParaRPr lang="en-US"/>
        </a:p>
      </dgm:t>
    </dgm:pt>
    <dgm:pt modelId="{9C0AAE31-E2B3-4947-B11E-ACC340786726}" type="parTrans" cxnId="{C41A1DF4-DC23-471C-B53F-020D0F3A116A}">
      <dgm:prSet/>
      <dgm:spPr/>
      <dgm:t>
        <a:bodyPr/>
        <a:lstStyle/>
        <a:p>
          <a:endParaRPr lang="en-US"/>
        </a:p>
      </dgm:t>
    </dgm:pt>
    <dgm:pt modelId="{F46C99FD-B013-4F74-B259-7229E49EE271}" type="sibTrans" cxnId="{C41A1DF4-DC23-471C-B53F-020D0F3A116A}">
      <dgm:prSet/>
      <dgm:spPr/>
      <dgm:t>
        <a:bodyPr/>
        <a:lstStyle/>
        <a:p>
          <a:endParaRPr lang="en-US"/>
        </a:p>
      </dgm:t>
    </dgm:pt>
    <dgm:pt modelId="{7933FAA9-EC01-4139-AC08-E14A47A188C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Historie</a:t>
          </a:r>
          <a:endParaRPr lang="en-US"/>
        </a:p>
      </dgm:t>
    </dgm:pt>
    <dgm:pt modelId="{E82273F7-9252-4474-8236-BFF6C3F66827}" type="parTrans" cxnId="{E14AD639-67BE-4352-8F4B-52DFE2FC0580}">
      <dgm:prSet/>
      <dgm:spPr/>
      <dgm:t>
        <a:bodyPr/>
        <a:lstStyle/>
        <a:p>
          <a:endParaRPr lang="en-US"/>
        </a:p>
      </dgm:t>
    </dgm:pt>
    <dgm:pt modelId="{337690A4-516E-4F1C-A03E-D587F934B426}" type="sibTrans" cxnId="{E14AD639-67BE-4352-8F4B-52DFE2FC0580}">
      <dgm:prSet/>
      <dgm:spPr/>
      <dgm:t>
        <a:bodyPr/>
        <a:lstStyle/>
        <a:p>
          <a:endParaRPr lang="en-US"/>
        </a:p>
      </dgm:t>
    </dgm:pt>
    <dgm:pt modelId="{CCD684CD-2EC2-411E-A01E-7817081BECF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Zajímavosti </a:t>
          </a:r>
          <a:endParaRPr lang="en-US"/>
        </a:p>
      </dgm:t>
    </dgm:pt>
    <dgm:pt modelId="{7FCA21F8-444E-4496-AA1D-0EB58025713C}" type="parTrans" cxnId="{C4693A6C-6305-46FE-9005-B0B1FBADC843}">
      <dgm:prSet/>
      <dgm:spPr/>
      <dgm:t>
        <a:bodyPr/>
        <a:lstStyle/>
        <a:p>
          <a:endParaRPr lang="en-US"/>
        </a:p>
      </dgm:t>
    </dgm:pt>
    <dgm:pt modelId="{B5756E32-74ED-42AF-A8E3-4D8193051D6E}" type="sibTrans" cxnId="{C4693A6C-6305-46FE-9005-B0B1FBADC843}">
      <dgm:prSet/>
      <dgm:spPr/>
      <dgm:t>
        <a:bodyPr/>
        <a:lstStyle/>
        <a:p>
          <a:endParaRPr lang="en-US"/>
        </a:p>
      </dgm:t>
    </dgm:pt>
    <dgm:pt modelId="{2A981443-84C5-4DC3-B044-72CBBDA04E0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Přírodní okolí</a:t>
          </a:r>
          <a:endParaRPr lang="en-US"/>
        </a:p>
      </dgm:t>
    </dgm:pt>
    <dgm:pt modelId="{20FB7E44-4ED3-494C-B72F-B837EC75FDCD}" type="parTrans" cxnId="{6E1016AE-9943-4C14-A908-C88B5CD9D380}">
      <dgm:prSet/>
      <dgm:spPr/>
      <dgm:t>
        <a:bodyPr/>
        <a:lstStyle/>
        <a:p>
          <a:endParaRPr lang="en-US"/>
        </a:p>
      </dgm:t>
    </dgm:pt>
    <dgm:pt modelId="{05D101D9-3530-4C5E-AD91-596AC6CD471E}" type="sibTrans" cxnId="{6E1016AE-9943-4C14-A908-C88B5CD9D380}">
      <dgm:prSet/>
      <dgm:spPr/>
      <dgm:t>
        <a:bodyPr/>
        <a:lstStyle/>
        <a:p>
          <a:endParaRPr lang="en-US"/>
        </a:p>
      </dgm:t>
    </dgm:pt>
    <dgm:pt modelId="{1848D9A2-134E-4C43-BFAA-945440D5CEE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Turistické atrakce</a:t>
          </a:r>
          <a:endParaRPr lang="en-US"/>
        </a:p>
      </dgm:t>
    </dgm:pt>
    <dgm:pt modelId="{0B78C257-6211-4A29-A5C4-65378C1F23E2}" type="parTrans" cxnId="{0F8733EC-4B6D-4C12-9242-3E273A6EF19A}">
      <dgm:prSet/>
      <dgm:spPr/>
      <dgm:t>
        <a:bodyPr/>
        <a:lstStyle/>
        <a:p>
          <a:endParaRPr lang="en-US"/>
        </a:p>
      </dgm:t>
    </dgm:pt>
    <dgm:pt modelId="{02F9289C-0300-4D34-B850-A42101E09A82}" type="sibTrans" cxnId="{0F8733EC-4B6D-4C12-9242-3E273A6EF19A}">
      <dgm:prSet/>
      <dgm:spPr/>
      <dgm:t>
        <a:bodyPr/>
        <a:lstStyle/>
        <a:p>
          <a:endParaRPr lang="en-US"/>
        </a:p>
      </dgm:t>
    </dgm:pt>
    <dgm:pt modelId="{2FD46613-C7B8-4CAE-860C-2474BB4E965E}" type="pres">
      <dgm:prSet presAssocID="{B9B9D4A6-1EFE-4FF3-8C1A-7E8099C51466}" presName="root" presStyleCnt="0">
        <dgm:presLayoutVars>
          <dgm:dir/>
          <dgm:resizeHandles val="exact"/>
        </dgm:presLayoutVars>
      </dgm:prSet>
      <dgm:spPr/>
    </dgm:pt>
    <dgm:pt modelId="{3BDA9613-288B-46F6-9418-ACE97C3A31C7}" type="pres">
      <dgm:prSet presAssocID="{77E0A9EC-7A1B-4A99-888B-8B280456216F}" presName="compNode" presStyleCnt="0"/>
      <dgm:spPr/>
    </dgm:pt>
    <dgm:pt modelId="{9B47B4F9-DD81-49C3-A687-6A7A6F76E723}" type="pres">
      <dgm:prSet presAssocID="{77E0A9EC-7A1B-4A99-888B-8B280456216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0875DA14-83C3-4CBA-8950-612BF5910274}" type="pres">
      <dgm:prSet presAssocID="{77E0A9EC-7A1B-4A99-888B-8B280456216F}" presName="spaceRect" presStyleCnt="0"/>
      <dgm:spPr/>
    </dgm:pt>
    <dgm:pt modelId="{96E109E4-32B3-45C9-ADB1-EF00F13654B6}" type="pres">
      <dgm:prSet presAssocID="{77E0A9EC-7A1B-4A99-888B-8B280456216F}" presName="textRect" presStyleLbl="revTx" presStyleIdx="0" presStyleCnt="5">
        <dgm:presLayoutVars>
          <dgm:chMax val="1"/>
          <dgm:chPref val="1"/>
        </dgm:presLayoutVars>
      </dgm:prSet>
      <dgm:spPr/>
    </dgm:pt>
    <dgm:pt modelId="{BEE186EB-3B2B-4F8F-B5CA-D77956549F28}" type="pres">
      <dgm:prSet presAssocID="{F46C99FD-B013-4F74-B259-7229E49EE271}" presName="sibTrans" presStyleCnt="0"/>
      <dgm:spPr/>
    </dgm:pt>
    <dgm:pt modelId="{7D41793D-D449-457D-B60E-108AD3257EE8}" type="pres">
      <dgm:prSet presAssocID="{7933FAA9-EC01-4139-AC08-E14A47A188CA}" presName="compNode" presStyleCnt="0"/>
      <dgm:spPr/>
    </dgm:pt>
    <dgm:pt modelId="{D7AD0539-CF1E-430A-AD1F-4BDFFCFC2733}" type="pres">
      <dgm:prSet presAssocID="{7933FAA9-EC01-4139-AC08-E14A47A188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řesýpací hodiny – dokončeno"/>
        </a:ext>
      </dgm:extLst>
    </dgm:pt>
    <dgm:pt modelId="{1C25F799-02B3-4A37-81A9-81C7A03014FD}" type="pres">
      <dgm:prSet presAssocID="{7933FAA9-EC01-4139-AC08-E14A47A188CA}" presName="spaceRect" presStyleCnt="0"/>
      <dgm:spPr/>
    </dgm:pt>
    <dgm:pt modelId="{488E6BFD-004B-43E5-91CD-D8BC6B7D9EB5}" type="pres">
      <dgm:prSet presAssocID="{7933FAA9-EC01-4139-AC08-E14A47A188CA}" presName="textRect" presStyleLbl="revTx" presStyleIdx="1" presStyleCnt="5">
        <dgm:presLayoutVars>
          <dgm:chMax val="1"/>
          <dgm:chPref val="1"/>
        </dgm:presLayoutVars>
      </dgm:prSet>
      <dgm:spPr/>
    </dgm:pt>
    <dgm:pt modelId="{1E8376E2-856C-4347-A2E2-ED68701E0949}" type="pres">
      <dgm:prSet presAssocID="{337690A4-516E-4F1C-A03E-D587F934B426}" presName="sibTrans" presStyleCnt="0"/>
      <dgm:spPr/>
    </dgm:pt>
    <dgm:pt modelId="{0B90AD1C-A760-483A-B377-8D6E74E74F47}" type="pres">
      <dgm:prSet presAssocID="{CCD684CD-2EC2-411E-A01E-7817081BECF0}" presName="compNode" presStyleCnt="0"/>
      <dgm:spPr/>
    </dgm:pt>
    <dgm:pt modelId="{983E9D6F-C776-4897-B5B2-920C3744D966}" type="pres">
      <dgm:prSet presAssocID="{CCD684CD-2EC2-411E-A01E-7817081BECF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tadlo"/>
        </a:ext>
      </dgm:extLst>
    </dgm:pt>
    <dgm:pt modelId="{7B2DAA23-4142-4199-BFC8-128335DC68A4}" type="pres">
      <dgm:prSet presAssocID="{CCD684CD-2EC2-411E-A01E-7817081BECF0}" presName="spaceRect" presStyleCnt="0"/>
      <dgm:spPr/>
    </dgm:pt>
    <dgm:pt modelId="{12D0B6FE-A267-4F59-8B98-A9738A74614E}" type="pres">
      <dgm:prSet presAssocID="{CCD684CD-2EC2-411E-A01E-7817081BECF0}" presName="textRect" presStyleLbl="revTx" presStyleIdx="2" presStyleCnt="5">
        <dgm:presLayoutVars>
          <dgm:chMax val="1"/>
          <dgm:chPref val="1"/>
        </dgm:presLayoutVars>
      </dgm:prSet>
      <dgm:spPr/>
    </dgm:pt>
    <dgm:pt modelId="{BBCF954E-6C0C-473E-BD56-493E5D235C45}" type="pres">
      <dgm:prSet presAssocID="{B5756E32-74ED-42AF-A8E3-4D8193051D6E}" presName="sibTrans" presStyleCnt="0"/>
      <dgm:spPr/>
    </dgm:pt>
    <dgm:pt modelId="{A1DF04AD-F6AF-47BB-B28D-2A0294D16C16}" type="pres">
      <dgm:prSet presAssocID="{2A981443-84C5-4DC3-B044-72CBBDA04E0B}" presName="compNode" presStyleCnt="0"/>
      <dgm:spPr/>
    </dgm:pt>
    <dgm:pt modelId="{568A43F0-C072-4859-BA7C-0A7C777662BA}" type="pres">
      <dgm:prSet presAssocID="{2A981443-84C5-4DC3-B044-72CBBDA04E0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258A0B40-6798-408C-A17C-D9BB2F0595B8}" type="pres">
      <dgm:prSet presAssocID="{2A981443-84C5-4DC3-B044-72CBBDA04E0B}" presName="spaceRect" presStyleCnt="0"/>
      <dgm:spPr/>
    </dgm:pt>
    <dgm:pt modelId="{50C1DCFC-D988-4C57-9CA7-A9B2658BB473}" type="pres">
      <dgm:prSet presAssocID="{2A981443-84C5-4DC3-B044-72CBBDA04E0B}" presName="textRect" presStyleLbl="revTx" presStyleIdx="3" presStyleCnt="5">
        <dgm:presLayoutVars>
          <dgm:chMax val="1"/>
          <dgm:chPref val="1"/>
        </dgm:presLayoutVars>
      </dgm:prSet>
      <dgm:spPr/>
    </dgm:pt>
    <dgm:pt modelId="{3EAFBCD1-F498-4FCD-94A2-6AEB94E8BE60}" type="pres">
      <dgm:prSet presAssocID="{05D101D9-3530-4C5E-AD91-596AC6CD471E}" presName="sibTrans" presStyleCnt="0"/>
      <dgm:spPr/>
    </dgm:pt>
    <dgm:pt modelId="{635AA99C-C191-48A8-97CB-91B8F5347F45}" type="pres">
      <dgm:prSet presAssocID="{1848D9A2-134E-4C43-BFAA-945440D5CEE7}" presName="compNode" presStyleCnt="0"/>
      <dgm:spPr/>
    </dgm:pt>
    <dgm:pt modelId="{494C17EF-DE3B-4ED2-A903-383B3C09E748}" type="pres">
      <dgm:prSet presAssocID="{1848D9A2-134E-4C43-BFAA-945440D5CEE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tobus"/>
        </a:ext>
      </dgm:extLst>
    </dgm:pt>
    <dgm:pt modelId="{41B46A9E-66D1-4B76-BA6F-80014E1AAD77}" type="pres">
      <dgm:prSet presAssocID="{1848D9A2-134E-4C43-BFAA-945440D5CEE7}" presName="spaceRect" presStyleCnt="0"/>
      <dgm:spPr/>
    </dgm:pt>
    <dgm:pt modelId="{40229A03-55A6-4091-929D-3CACB09D7E75}" type="pres">
      <dgm:prSet presAssocID="{1848D9A2-134E-4C43-BFAA-945440D5CEE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380C90A-C030-4871-AA8C-09F7B29E2770}" type="presOf" srcId="{77E0A9EC-7A1B-4A99-888B-8B280456216F}" destId="{96E109E4-32B3-45C9-ADB1-EF00F13654B6}" srcOrd="0" destOrd="0" presId="urn:microsoft.com/office/officeart/2018/2/layout/IconLabelList"/>
    <dgm:cxn modelId="{D46E2D0D-16BA-47F1-A491-4ADF50F78AEC}" type="presOf" srcId="{7933FAA9-EC01-4139-AC08-E14A47A188CA}" destId="{488E6BFD-004B-43E5-91CD-D8BC6B7D9EB5}" srcOrd="0" destOrd="0" presId="urn:microsoft.com/office/officeart/2018/2/layout/IconLabelList"/>
    <dgm:cxn modelId="{E14AD639-67BE-4352-8F4B-52DFE2FC0580}" srcId="{B9B9D4A6-1EFE-4FF3-8C1A-7E8099C51466}" destId="{7933FAA9-EC01-4139-AC08-E14A47A188CA}" srcOrd="1" destOrd="0" parTransId="{E82273F7-9252-4474-8236-BFF6C3F66827}" sibTransId="{337690A4-516E-4F1C-A03E-D587F934B426}"/>
    <dgm:cxn modelId="{5E1D165E-D128-4FDE-9EA8-824EF11EE636}" type="presOf" srcId="{B9B9D4A6-1EFE-4FF3-8C1A-7E8099C51466}" destId="{2FD46613-C7B8-4CAE-860C-2474BB4E965E}" srcOrd="0" destOrd="0" presId="urn:microsoft.com/office/officeart/2018/2/layout/IconLabelList"/>
    <dgm:cxn modelId="{C4693A6C-6305-46FE-9005-B0B1FBADC843}" srcId="{B9B9D4A6-1EFE-4FF3-8C1A-7E8099C51466}" destId="{CCD684CD-2EC2-411E-A01E-7817081BECF0}" srcOrd="2" destOrd="0" parTransId="{7FCA21F8-444E-4496-AA1D-0EB58025713C}" sibTransId="{B5756E32-74ED-42AF-A8E3-4D8193051D6E}"/>
    <dgm:cxn modelId="{D35F0C55-C02D-4143-BB91-6BBDAAD87915}" type="presOf" srcId="{1848D9A2-134E-4C43-BFAA-945440D5CEE7}" destId="{40229A03-55A6-4091-929D-3CACB09D7E75}" srcOrd="0" destOrd="0" presId="urn:microsoft.com/office/officeart/2018/2/layout/IconLabelList"/>
    <dgm:cxn modelId="{5AD82D83-7446-4EF0-939A-BE04576BBE60}" type="presOf" srcId="{2A981443-84C5-4DC3-B044-72CBBDA04E0B}" destId="{50C1DCFC-D988-4C57-9CA7-A9B2658BB473}" srcOrd="0" destOrd="0" presId="urn:microsoft.com/office/officeart/2018/2/layout/IconLabelList"/>
    <dgm:cxn modelId="{6E1016AE-9943-4C14-A908-C88B5CD9D380}" srcId="{B9B9D4A6-1EFE-4FF3-8C1A-7E8099C51466}" destId="{2A981443-84C5-4DC3-B044-72CBBDA04E0B}" srcOrd="3" destOrd="0" parTransId="{20FB7E44-4ED3-494C-B72F-B837EC75FDCD}" sibTransId="{05D101D9-3530-4C5E-AD91-596AC6CD471E}"/>
    <dgm:cxn modelId="{BF3042B3-EC66-4730-9B6F-2129DEEEF6EB}" type="presOf" srcId="{CCD684CD-2EC2-411E-A01E-7817081BECF0}" destId="{12D0B6FE-A267-4F59-8B98-A9738A74614E}" srcOrd="0" destOrd="0" presId="urn:microsoft.com/office/officeart/2018/2/layout/IconLabelList"/>
    <dgm:cxn modelId="{0F8733EC-4B6D-4C12-9242-3E273A6EF19A}" srcId="{B9B9D4A6-1EFE-4FF3-8C1A-7E8099C51466}" destId="{1848D9A2-134E-4C43-BFAA-945440D5CEE7}" srcOrd="4" destOrd="0" parTransId="{0B78C257-6211-4A29-A5C4-65378C1F23E2}" sibTransId="{02F9289C-0300-4D34-B850-A42101E09A82}"/>
    <dgm:cxn modelId="{C41A1DF4-DC23-471C-B53F-020D0F3A116A}" srcId="{B9B9D4A6-1EFE-4FF3-8C1A-7E8099C51466}" destId="{77E0A9EC-7A1B-4A99-888B-8B280456216F}" srcOrd="0" destOrd="0" parTransId="{9C0AAE31-E2B3-4947-B11E-ACC340786726}" sibTransId="{F46C99FD-B013-4F74-B259-7229E49EE271}"/>
    <dgm:cxn modelId="{7CFEDB69-31D0-4B7F-988E-DC7A2583F90F}" type="presParOf" srcId="{2FD46613-C7B8-4CAE-860C-2474BB4E965E}" destId="{3BDA9613-288B-46F6-9418-ACE97C3A31C7}" srcOrd="0" destOrd="0" presId="urn:microsoft.com/office/officeart/2018/2/layout/IconLabelList"/>
    <dgm:cxn modelId="{301F4242-6FFA-478F-B8CA-AFB088F3B17E}" type="presParOf" srcId="{3BDA9613-288B-46F6-9418-ACE97C3A31C7}" destId="{9B47B4F9-DD81-49C3-A687-6A7A6F76E723}" srcOrd="0" destOrd="0" presId="urn:microsoft.com/office/officeart/2018/2/layout/IconLabelList"/>
    <dgm:cxn modelId="{911A0776-0D33-4308-8E49-26C22ADE98E9}" type="presParOf" srcId="{3BDA9613-288B-46F6-9418-ACE97C3A31C7}" destId="{0875DA14-83C3-4CBA-8950-612BF5910274}" srcOrd="1" destOrd="0" presId="urn:microsoft.com/office/officeart/2018/2/layout/IconLabelList"/>
    <dgm:cxn modelId="{B2720124-B720-4280-9B12-1533F4A6C443}" type="presParOf" srcId="{3BDA9613-288B-46F6-9418-ACE97C3A31C7}" destId="{96E109E4-32B3-45C9-ADB1-EF00F13654B6}" srcOrd="2" destOrd="0" presId="urn:microsoft.com/office/officeart/2018/2/layout/IconLabelList"/>
    <dgm:cxn modelId="{51C6BC13-E883-4112-9DAD-637FD37733C4}" type="presParOf" srcId="{2FD46613-C7B8-4CAE-860C-2474BB4E965E}" destId="{BEE186EB-3B2B-4F8F-B5CA-D77956549F28}" srcOrd="1" destOrd="0" presId="urn:microsoft.com/office/officeart/2018/2/layout/IconLabelList"/>
    <dgm:cxn modelId="{9BC079CE-DC1B-437F-8B5C-3D73A9E0B4A9}" type="presParOf" srcId="{2FD46613-C7B8-4CAE-860C-2474BB4E965E}" destId="{7D41793D-D449-457D-B60E-108AD3257EE8}" srcOrd="2" destOrd="0" presId="urn:microsoft.com/office/officeart/2018/2/layout/IconLabelList"/>
    <dgm:cxn modelId="{7B35376A-BB53-4B42-95A7-164431CEE88A}" type="presParOf" srcId="{7D41793D-D449-457D-B60E-108AD3257EE8}" destId="{D7AD0539-CF1E-430A-AD1F-4BDFFCFC2733}" srcOrd="0" destOrd="0" presId="urn:microsoft.com/office/officeart/2018/2/layout/IconLabelList"/>
    <dgm:cxn modelId="{B38CDF52-3C90-4CFC-95ED-83077FB9F775}" type="presParOf" srcId="{7D41793D-D449-457D-B60E-108AD3257EE8}" destId="{1C25F799-02B3-4A37-81A9-81C7A03014FD}" srcOrd="1" destOrd="0" presId="urn:microsoft.com/office/officeart/2018/2/layout/IconLabelList"/>
    <dgm:cxn modelId="{C606034C-45E0-4B7F-AE06-B955EEF9A853}" type="presParOf" srcId="{7D41793D-D449-457D-B60E-108AD3257EE8}" destId="{488E6BFD-004B-43E5-91CD-D8BC6B7D9EB5}" srcOrd="2" destOrd="0" presId="urn:microsoft.com/office/officeart/2018/2/layout/IconLabelList"/>
    <dgm:cxn modelId="{069DF267-15BB-40B9-9828-BE935910C3E8}" type="presParOf" srcId="{2FD46613-C7B8-4CAE-860C-2474BB4E965E}" destId="{1E8376E2-856C-4347-A2E2-ED68701E0949}" srcOrd="3" destOrd="0" presId="urn:microsoft.com/office/officeart/2018/2/layout/IconLabelList"/>
    <dgm:cxn modelId="{6426BED0-15B5-43F1-8A05-B2FF1DFAB4DE}" type="presParOf" srcId="{2FD46613-C7B8-4CAE-860C-2474BB4E965E}" destId="{0B90AD1C-A760-483A-B377-8D6E74E74F47}" srcOrd="4" destOrd="0" presId="urn:microsoft.com/office/officeart/2018/2/layout/IconLabelList"/>
    <dgm:cxn modelId="{1D2009C2-7F7C-47F8-88D9-58941BFF222D}" type="presParOf" srcId="{0B90AD1C-A760-483A-B377-8D6E74E74F47}" destId="{983E9D6F-C776-4897-B5B2-920C3744D966}" srcOrd="0" destOrd="0" presId="urn:microsoft.com/office/officeart/2018/2/layout/IconLabelList"/>
    <dgm:cxn modelId="{4051C6A9-24D6-4F83-B085-F234169D6817}" type="presParOf" srcId="{0B90AD1C-A760-483A-B377-8D6E74E74F47}" destId="{7B2DAA23-4142-4199-BFC8-128335DC68A4}" srcOrd="1" destOrd="0" presId="urn:microsoft.com/office/officeart/2018/2/layout/IconLabelList"/>
    <dgm:cxn modelId="{895DDF91-3BB5-4729-909D-36708B155A86}" type="presParOf" srcId="{0B90AD1C-A760-483A-B377-8D6E74E74F47}" destId="{12D0B6FE-A267-4F59-8B98-A9738A74614E}" srcOrd="2" destOrd="0" presId="urn:microsoft.com/office/officeart/2018/2/layout/IconLabelList"/>
    <dgm:cxn modelId="{C9404C23-9878-4C58-83C8-65718D472596}" type="presParOf" srcId="{2FD46613-C7B8-4CAE-860C-2474BB4E965E}" destId="{BBCF954E-6C0C-473E-BD56-493E5D235C45}" srcOrd="5" destOrd="0" presId="urn:microsoft.com/office/officeart/2018/2/layout/IconLabelList"/>
    <dgm:cxn modelId="{CC436DBD-0F80-4645-8B17-42157CC24347}" type="presParOf" srcId="{2FD46613-C7B8-4CAE-860C-2474BB4E965E}" destId="{A1DF04AD-F6AF-47BB-B28D-2A0294D16C16}" srcOrd="6" destOrd="0" presId="urn:microsoft.com/office/officeart/2018/2/layout/IconLabelList"/>
    <dgm:cxn modelId="{41E392FD-DBAB-41DB-B75A-1C31E2E2EDD5}" type="presParOf" srcId="{A1DF04AD-F6AF-47BB-B28D-2A0294D16C16}" destId="{568A43F0-C072-4859-BA7C-0A7C777662BA}" srcOrd="0" destOrd="0" presId="urn:microsoft.com/office/officeart/2018/2/layout/IconLabelList"/>
    <dgm:cxn modelId="{FB0D539F-7515-4CE2-B083-458668BE462F}" type="presParOf" srcId="{A1DF04AD-F6AF-47BB-B28D-2A0294D16C16}" destId="{258A0B40-6798-408C-A17C-D9BB2F0595B8}" srcOrd="1" destOrd="0" presId="urn:microsoft.com/office/officeart/2018/2/layout/IconLabelList"/>
    <dgm:cxn modelId="{6490B4BD-EF26-4530-990D-574DC3C2B36F}" type="presParOf" srcId="{A1DF04AD-F6AF-47BB-B28D-2A0294D16C16}" destId="{50C1DCFC-D988-4C57-9CA7-A9B2658BB473}" srcOrd="2" destOrd="0" presId="urn:microsoft.com/office/officeart/2018/2/layout/IconLabelList"/>
    <dgm:cxn modelId="{1217F205-92F5-4287-B509-67D5417335CF}" type="presParOf" srcId="{2FD46613-C7B8-4CAE-860C-2474BB4E965E}" destId="{3EAFBCD1-F498-4FCD-94A2-6AEB94E8BE60}" srcOrd="7" destOrd="0" presId="urn:microsoft.com/office/officeart/2018/2/layout/IconLabelList"/>
    <dgm:cxn modelId="{7E26DC47-C70C-4C73-9841-EB1F0FD5EFAC}" type="presParOf" srcId="{2FD46613-C7B8-4CAE-860C-2474BB4E965E}" destId="{635AA99C-C191-48A8-97CB-91B8F5347F45}" srcOrd="8" destOrd="0" presId="urn:microsoft.com/office/officeart/2018/2/layout/IconLabelList"/>
    <dgm:cxn modelId="{36A036F7-6B4A-4A14-BD76-243EDECC881A}" type="presParOf" srcId="{635AA99C-C191-48A8-97CB-91B8F5347F45}" destId="{494C17EF-DE3B-4ED2-A903-383B3C09E748}" srcOrd="0" destOrd="0" presId="urn:microsoft.com/office/officeart/2018/2/layout/IconLabelList"/>
    <dgm:cxn modelId="{EA966F1A-89AA-49AB-A4D9-A93F25883952}" type="presParOf" srcId="{635AA99C-C191-48A8-97CB-91B8F5347F45}" destId="{41B46A9E-66D1-4B76-BA6F-80014E1AAD77}" srcOrd="1" destOrd="0" presId="urn:microsoft.com/office/officeart/2018/2/layout/IconLabelList"/>
    <dgm:cxn modelId="{DC16E2F0-96B7-4632-861B-3FB672AE8DCD}" type="presParOf" srcId="{635AA99C-C191-48A8-97CB-91B8F5347F45}" destId="{40229A03-55A6-4091-929D-3CACB09D7E7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7B4F9-DD81-49C3-A687-6A7A6F76E723}">
      <dsp:nvSpPr>
        <dsp:cNvPr id="0" name=""/>
        <dsp:cNvSpPr/>
      </dsp:nvSpPr>
      <dsp:spPr>
        <a:xfrm>
          <a:off x="62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109E4-32B3-45C9-ADB1-EF00F13654B6}">
      <dsp:nvSpPr>
        <dsp:cNvPr id="0" name=""/>
        <dsp:cNvSpPr/>
      </dsp:nvSpPr>
      <dsp:spPr>
        <a:xfrm>
          <a:off x="12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Základní informace</a:t>
          </a:r>
          <a:endParaRPr lang="en-US" sz="2300" kern="1200"/>
        </a:p>
      </dsp:txBody>
      <dsp:txXfrm>
        <a:off x="127800" y="2355670"/>
        <a:ext cx="1800000" cy="720000"/>
      </dsp:txXfrm>
    </dsp:sp>
    <dsp:sp modelId="{D7AD0539-CF1E-430A-AD1F-4BDFFCFC2733}">
      <dsp:nvSpPr>
        <dsp:cNvPr id="0" name=""/>
        <dsp:cNvSpPr/>
      </dsp:nvSpPr>
      <dsp:spPr>
        <a:xfrm>
          <a:off x="273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E6BFD-004B-43E5-91CD-D8BC6B7D9EB5}">
      <dsp:nvSpPr>
        <dsp:cNvPr id="0" name=""/>
        <dsp:cNvSpPr/>
      </dsp:nvSpPr>
      <dsp:spPr>
        <a:xfrm>
          <a:off x="224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Historie</a:t>
          </a:r>
          <a:endParaRPr lang="en-US" sz="2300" kern="1200"/>
        </a:p>
      </dsp:txBody>
      <dsp:txXfrm>
        <a:off x="2242800" y="2355670"/>
        <a:ext cx="1800000" cy="720000"/>
      </dsp:txXfrm>
    </dsp:sp>
    <dsp:sp modelId="{983E9D6F-C776-4897-B5B2-920C3744D966}">
      <dsp:nvSpPr>
        <dsp:cNvPr id="0" name=""/>
        <dsp:cNvSpPr/>
      </dsp:nvSpPr>
      <dsp:spPr>
        <a:xfrm>
          <a:off x="485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0B6FE-A267-4F59-8B98-A9738A74614E}">
      <dsp:nvSpPr>
        <dsp:cNvPr id="0" name=""/>
        <dsp:cNvSpPr/>
      </dsp:nvSpPr>
      <dsp:spPr>
        <a:xfrm>
          <a:off x="435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Zajímavosti </a:t>
          </a:r>
          <a:endParaRPr lang="en-US" sz="2300" kern="1200"/>
        </a:p>
      </dsp:txBody>
      <dsp:txXfrm>
        <a:off x="4357800" y="2355670"/>
        <a:ext cx="1800000" cy="720000"/>
      </dsp:txXfrm>
    </dsp:sp>
    <dsp:sp modelId="{568A43F0-C072-4859-BA7C-0A7C777662BA}">
      <dsp:nvSpPr>
        <dsp:cNvPr id="0" name=""/>
        <dsp:cNvSpPr/>
      </dsp:nvSpPr>
      <dsp:spPr>
        <a:xfrm>
          <a:off x="696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1DCFC-D988-4C57-9CA7-A9B2658BB473}">
      <dsp:nvSpPr>
        <dsp:cNvPr id="0" name=""/>
        <dsp:cNvSpPr/>
      </dsp:nvSpPr>
      <dsp:spPr>
        <a:xfrm>
          <a:off x="647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Přírodní okolí</a:t>
          </a:r>
          <a:endParaRPr lang="en-US" sz="2300" kern="1200"/>
        </a:p>
      </dsp:txBody>
      <dsp:txXfrm>
        <a:off x="6472800" y="2355670"/>
        <a:ext cx="1800000" cy="720000"/>
      </dsp:txXfrm>
    </dsp:sp>
    <dsp:sp modelId="{494C17EF-DE3B-4ED2-A903-383B3C09E748}">
      <dsp:nvSpPr>
        <dsp:cNvPr id="0" name=""/>
        <dsp:cNvSpPr/>
      </dsp:nvSpPr>
      <dsp:spPr>
        <a:xfrm>
          <a:off x="908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29A03-55A6-4091-929D-3CACB09D7E75}">
      <dsp:nvSpPr>
        <dsp:cNvPr id="0" name=""/>
        <dsp:cNvSpPr/>
      </dsp:nvSpPr>
      <dsp:spPr>
        <a:xfrm>
          <a:off x="858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Turistické atrakce</a:t>
          </a:r>
          <a:endParaRPr lang="en-US" sz="2300" kern="1200"/>
        </a:p>
      </dsp:txBody>
      <dsp:txXfrm>
        <a:off x="8587800" y="235567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73EE7-284F-365F-4514-EEA6B51D1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DEBAD8-1998-398A-050B-A89B13220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60DECD-A187-83A3-72A8-DFDE27D5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0009-6FD3-4744-B5D7-4661A447E1D7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2EF391-2294-B1B9-B845-DC035570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6EAB86-9235-DF55-891C-DA524DD1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A5C2-6635-4785-A155-0A93B8AEF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60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EB1E9-8F68-5DA1-44A9-B293F8C4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E905E7-95A7-688D-5806-E116751AC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6D32E7-A244-B697-9BCE-AA8DE5F9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0009-6FD3-4744-B5D7-4661A447E1D7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042FA5-21D2-A8FE-5D35-228123C7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31AA45-DAD1-D69D-9582-E8DAEBEE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A5C2-6635-4785-A155-0A93B8AEF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39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222CA6E-83AB-D4DE-D93B-E4B742C36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4B6CBD-11FE-D8BA-800A-4D188292D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36D29E-5505-E144-F890-6186E63E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0009-6FD3-4744-B5D7-4661A447E1D7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2CC29C-13D4-A876-5D43-82C88C81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17BD5A-87B9-2049-A51E-E422FE5E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A5C2-6635-4785-A155-0A93B8AEF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0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D1BA5-8041-7780-E66D-6143AD66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CC4819-F7F5-0860-0D40-9C51C7B34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4D5FCD-9030-70C6-99A0-F893887B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0009-6FD3-4744-B5D7-4661A447E1D7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B1CFFC-6C32-B5DB-DB8B-7919597F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D5DA9C-A420-1897-607F-30DB213E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A5C2-6635-4785-A155-0A93B8AEF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50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C3F24-0CF1-036B-43A7-DA124081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241F97-F87D-545E-4FE9-AD557D63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FEFE83-2307-1480-8FDF-E8A0739A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0009-6FD3-4744-B5D7-4661A447E1D7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E091AC-0168-0562-680A-E3065E1E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D17843-7DDD-D01B-9574-7DE51468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A5C2-6635-4785-A155-0A93B8AEF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92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C3255-BED0-D669-8E18-2E3E59D7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20348A-711E-6C4E-5773-314F07D7D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A660AB-83C2-F3FA-C30E-4078CA6FF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2FAAA-BE78-D672-30B9-D1E03DA9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0009-6FD3-4744-B5D7-4661A447E1D7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4523BC-CE27-97A8-20BF-73E5A490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C60C6A-E5A3-8DA7-9016-05B66B94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A5C2-6635-4785-A155-0A93B8AEF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17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02A8E-4EAD-F9FD-18A5-2A72036D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5AEF8A-1FE6-659F-CC87-7A48C793F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3D7B99-2BFD-F5BA-F09A-0944C5A7B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E92939D-08A2-0226-57D5-8CC203C36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296C60-1A67-03CC-ABAB-85D69E607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44C905-A849-66B0-B202-C07A4191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0009-6FD3-4744-B5D7-4661A447E1D7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EAD7182-311A-5154-6A02-28032580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C8EF410-0981-B02F-23FA-28D31F9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A5C2-6635-4785-A155-0A93B8AEF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33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5AA4C-F023-EEED-629D-3CC72990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3867B2-E68A-FB39-ECB7-76B82A34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0009-6FD3-4744-B5D7-4661A447E1D7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70C1CD-EC60-80F8-3052-1DA93657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F17FED-47CE-8FA9-A694-A44EDF63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A5C2-6635-4785-A155-0A93B8AEF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58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1D5605-3947-76AB-444F-EDD4FEBE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0009-6FD3-4744-B5D7-4661A447E1D7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DE5704-A487-78F6-AD45-F7DF1063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4AC8C4-7C9D-19F1-9004-E456F718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A5C2-6635-4785-A155-0A93B8AEF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02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094D1-A0F5-E75F-5339-C948CBAF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7ED211-CF70-AB6C-CB93-81E4F03ED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B57EC3-2B77-92DC-43C0-5459E44E4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6A73C9-800C-129C-38CF-AA98602D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0009-6FD3-4744-B5D7-4661A447E1D7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442A30-7B7E-A1C2-8C65-7C5E9516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695551-D3FD-94E0-9CBD-42D49D20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A5C2-6635-4785-A155-0A93B8AEF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4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1CAF1-A067-0AC0-16AC-B2CB3C25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0D6BB06-9F8F-19F3-7F07-DAD9625F6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315935-D36D-3B2F-922A-560F67E19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38FECB-0619-0D45-7D87-E0A33DFD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0009-6FD3-4744-B5D7-4661A447E1D7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487B16-E869-2C79-4FB8-895CFBA8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D2485A-D35D-D0C6-B86A-60DAA00B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A5C2-6635-4785-A155-0A93B8AEF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46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BDDFED-1029-4C5D-39E3-3B6487F7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55DC0D-C7B4-A3D3-59DC-755E49EDB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A82D4A-02F7-B6B2-0362-C3965ED2C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730009-6FD3-4744-B5D7-4661A447E1D7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483309-1828-5735-1C1D-C9C406B5E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1C0490-50A4-D3B1-2475-C5C4724AD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11A5C2-6635-4785-A155-0A93B8AEF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04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enku, mrak, obloha, budova&#10;&#10;Obsah vygenerovaný umělou inteligencí může být nesprávný.">
            <a:extLst>
              <a:ext uri="{FF2B5EF4-FFF2-40B4-BE49-F238E27FC236}">
                <a16:creationId xmlns:a16="http://schemas.microsoft.com/office/drawing/2014/main" id="{C21C0988-13F4-49F2-75BA-DBD44147E7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592525B-C1AF-8BBE-01FA-53C9C2661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JEŠTĚD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E90DB3-0DF7-FD6D-27C2-CD21116EC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Tomáš Míča, Matyáš Pánek</a:t>
            </a:r>
          </a:p>
        </p:txBody>
      </p:sp>
    </p:spTree>
    <p:extLst>
      <p:ext uri="{BB962C8B-B14F-4D97-AF65-F5344CB8AC3E}">
        <p14:creationId xmlns:p14="http://schemas.microsoft.com/office/powerpoint/2010/main" val="288120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D8FC55-3CC8-867F-E958-AA5624F6A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B59A31A-29FD-A40B-C730-BF6328AE8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33612E-33CA-C3B8-5CF0-403108177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BE91D4-9FE9-A014-3DF6-494550617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9C37E0D-FC9C-B8E9-B12B-DFB6B0830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0946457-3534-A6C8-4A36-005529F24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642A78C-C0E7-A67B-58A4-F86930782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876496-BF0D-4177-A39C-4D98242C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cs-CZ" sz="360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45470-B0F6-F538-1FE3-F1E3896C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1737: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Na vrcholu Ještědu byl vztyčen první kříž</a:t>
            </a:r>
            <a:endParaRPr lang="cs-CZ" sz="1800" b="1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1828: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Zřízen Rohanský pamětní kámen na počest návštěvy knížete Rohana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1907: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Otevření prvního hotelu na Ještědu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Požár původní budovy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1966-1973: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Výstavba současného vysílače a hotelu podle návrhu Karla Hubáčka</a:t>
            </a:r>
          </a:p>
          <a:p>
            <a:pPr>
              <a:buNone/>
            </a:pPr>
            <a:br>
              <a:rPr lang="cs-CZ" sz="1800" dirty="0">
                <a:highlight>
                  <a:srgbClr val="000000"/>
                </a:highlight>
              </a:rPr>
            </a:br>
            <a:endParaRPr lang="cs-CZ" sz="1800" dirty="0">
              <a:highlight>
                <a:srgbClr val="000000"/>
              </a:highlight>
            </a:endParaRPr>
          </a:p>
        </p:txBody>
      </p:sp>
      <p:pic>
        <p:nvPicPr>
          <p:cNvPr id="7" name="Obrázek 6" descr="Obsah obrázku venku, obloha, mrak, hora&#10;&#10;Obsah vygenerovaný umělou inteligencí může být nesprávný.">
            <a:extLst>
              <a:ext uri="{FF2B5EF4-FFF2-40B4-BE49-F238E27FC236}">
                <a16:creationId xmlns:a16="http://schemas.microsoft.com/office/drawing/2014/main" id="{1D59EBDD-9111-26F7-C0D9-4DE7CA2F0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7" r="-2" b="-2"/>
          <a:stretch/>
        </p:blipFill>
        <p:spPr>
          <a:xfrm>
            <a:off x="6788384" y="613148"/>
            <a:ext cx="2212848" cy="2130052"/>
          </a:xfrm>
          <a:prstGeom prst="rect">
            <a:avLst/>
          </a:prstGeom>
        </p:spPr>
      </p:pic>
      <p:pic>
        <p:nvPicPr>
          <p:cNvPr id="9" name="Obrázek 8" descr="Obsah obrázku venku, zima, příroda, krajina&#10;&#10;Obsah vygenerovaný umělou inteligencí může být nesprávný.">
            <a:extLst>
              <a:ext uri="{FF2B5EF4-FFF2-40B4-BE49-F238E27FC236}">
                <a16:creationId xmlns:a16="http://schemas.microsoft.com/office/drawing/2014/main" id="{E80AEEA6-7376-777F-3B00-34B2ECBBD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r="11599" b="1"/>
          <a:stretch/>
        </p:blipFill>
        <p:spPr>
          <a:xfrm>
            <a:off x="9140952" y="613147"/>
            <a:ext cx="2212848" cy="2130052"/>
          </a:xfrm>
          <a:prstGeom prst="rect">
            <a:avLst/>
          </a:prstGeom>
        </p:spPr>
      </p:pic>
      <p:pic>
        <p:nvPicPr>
          <p:cNvPr id="5" name="Obrázek 4" descr="Obsah obrázku venku, dům, obloha, budova&#10;&#10;Obsah vygenerovaný umělou inteligencí může být nesprávný.">
            <a:extLst>
              <a:ext uri="{FF2B5EF4-FFF2-40B4-BE49-F238E27FC236}">
                <a16:creationId xmlns:a16="http://schemas.microsoft.com/office/drawing/2014/main" id="{20505FBA-7140-9080-4011-DCC1FD410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2" r="8089" b="-1"/>
          <a:stretch/>
        </p:blipFill>
        <p:spPr>
          <a:xfrm>
            <a:off x="6788383" y="2884516"/>
            <a:ext cx="4565417" cy="332343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E6A51C-A111-77E5-B2C5-8B5F43BC6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63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D94B33-AD77-BE9F-E34A-E457F438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cs-CZ" sz="4800"/>
              <a:t>Zajímavosti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1C3929-CC59-F75B-08A8-1697CE609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900" b="1" i="0">
                <a:effectLst/>
                <a:latin typeface="Segoe UI" panose="020B0502040204020203" pitchFamily="34" charset="0"/>
              </a:rPr>
              <a:t>Architektura:</a:t>
            </a:r>
            <a:r>
              <a:rPr lang="cs-CZ" sz="1900" b="0" i="0">
                <a:effectLst/>
                <a:latin typeface="Segoe UI" panose="020B0502040204020203" pitchFamily="34" charset="0"/>
              </a:rPr>
              <a:t> Unikátní futuristický design vysílače a hotelu, oceněný Perretovou cenou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900" b="1" i="0">
                <a:effectLst/>
                <a:latin typeface="Segoe UI" panose="020B0502040204020203" pitchFamily="34" charset="0"/>
              </a:rPr>
              <a:t>Výhled:</a:t>
            </a:r>
            <a:r>
              <a:rPr lang="cs-CZ" sz="1900" b="0" i="0">
                <a:effectLst/>
                <a:latin typeface="Segoe UI" panose="020B0502040204020203" pitchFamily="34" charset="0"/>
              </a:rPr>
              <a:t> Za jasného počasí lze vidět až do Polska a Německa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900" b="1" i="0">
                <a:effectLst/>
                <a:latin typeface="Segoe UI" panose="020B0502040204020203" pitchFamily="34" charset="0"/>
              </a:rPr>
              <a:t>Socha:</a:t>
            </a:r>
            <a:r>
              <a:rPr lang="cs-CZ" sz="1900" b="0" i="0">
                <a:effectLst/>
                <a:latin typeface="Segoe UI" panose="020B0502040204020203" pitchFamily="34" charset="0"/>
              </a:rPr>
              <a:t> Dítě z Marsu od sochaře Jaroslava Róny</a:t>
            </a:r>
          </a:p>
          <a:p>
            <a:r>
              <a:rPr lang="cs-CZ" sz="1900" b="1"/>
              <a:t>Oblíbená filmařská destinace: </a:t>
            </a:r>
            <a:r>
              <a:rPr lang="cs-CZ" sz="1900"/>
              <a:t>Objevil se ve </a:t>
            </a:r>
            <a:r>
              <a:rPr lang="cs-CZ" sz="1900" b="0" i="0">
                <a:effectLst/>
                <a:latin typeface="Google Sans"/>
              </a:rPr>
              <a:t>filmu Davida Ondříčka Grandhotel nebo v populární pohádce Tři bratři</a:t>
            </a:r>
            <a:endParaRPr lang="cs-CZ" sz="1900" b="1"/>
          </a:p>
        </p:txBody>
      </p:sp>
      <p:pic>
        <p:nvPicPr>
          <p:cNvPr id="5" name="Obrázek 4" descr="Obsah obrázku budova, venku, obloha, socha&#10;&#10;Obsah vygenerovaný umělou inteligencí může být nesprávný.">
            <a:extLst>
              <a:ext uri="{FF2B5EF4-FFF2-40B4-BE49-F238E27FC236}">
                <a16:creationId xmlns:a16="http://schemas.microsoft.com/office/drawing/2014/main" id="{384915DB-CA7A-C1B7-9376-0FBB4388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2892862"/>
            <a:ext cx="5150277" cy="28970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4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988A5B-06DC-990E-9D10-365BC3EA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cs-CZ" sz="5200"/>
              <a:t>Přírodní okolí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8" descr="Obsah obrázku venku, příroda, budova, skála&#10;&#10;Obsah vygenerovaný umělou inteligencí může být nesprávný.">
            <a:extLst>
              <a:ext uri="{FF2B5EF4-FFF2-40B4-BE49-F238E27FC236}">
                <a16:creationId xmlns:a16="http://schemas.microsoft.com/office/drawing/2014/main" id="{83A39A3D-8F0B-9B97-171D-C3E62C8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4" b="3255"/>
          <a:stretch/>
        </p:blipFill>
        <p:spPr>
          <a:xfrm>
            <a:off x="7684008" y="1"/>
            <a:ext cx="4507992" cy="22402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AEEE5-D207-DD69-A249-4764A42B2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u="sng" dirty="0">
                <a:effectLst/>
                <a:latin typeface="Segoe UI" panose="020B0502040204020203" pitchFamily="34" charset="0"/>
              </a:rPr>
              <a:t>Terasy Ještědu:</a:t>
            </a:r>
            <a:r>
              <a:rPr lang="cs-CZ" sz="11200" b="0" i="0" u="sng" dirty="0">
                <a:effectLst/>
                <a:latin typeface="Segoe UI" panose="020B0502040204020203" pitchFamily="34" charset="0"/>
              </a:rPr>
              <a:t> Naučná stezka</a:t>
            </a:r>
            <a:endParaRPr lang="cs-CZ" sz="11200" b="0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Červený kámen: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Skalní vyhlídka s ocelovým schodištěm.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Kamenná vrata: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Monolit s průchozím skalním oknem.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cs-CZ" sz="11200" b="1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Lesní porosty: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Smrk, buk, jeřáb a klimaticky deformované porosty</a:t>
            </a:r>
          </a:p>
          <a:p>
            <a:endParaRPr lang="cs-CZ" sz="1700" dirty="0"/>
          </a:p>
        </p:txBody>
      </p:sp>
      <p:pic>
        <p:nvPicPr>
          <p:cNvPr id="7" name="Obrázek 6" descr="Obsah obrázku venku, obloha, strom, příroda&#10;&#10;Obsah vygenerovaný umělou inteligencí může být nesprávný.">
            <a:extLst>
              <a:ext uri="{FF2B5EF4-FFF2-40B4-BE49-F238E27FC236}">
                <a16:creationId xmlns:a16="http://schemas.microsoft.com/office/drawing/2014/main" id="{CF6A88EE-C9E5-BD0F-C749-14F2A892B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11253"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5" name="Obrázek 4" descr="Obsah obrázku venku, krajina, obloha, mrak&#10;&#10;Obsah vygenerovaný umělou inteligencí může být nesprávný.">
            <a:extLst>
              <a:ext uri="{FF2B5EF4-FFF2-40B4-BE49-F238E27FC236}">
                <a16:creationId xmlns:a16="http://schemas.microsoft.com/office/drawing/2014/main" id="{C5EFC581-2A23-4193-17ED-34074C26C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/>
          <a:stretch/>
        </p:blipFill>
        <p:spPr>
          <a:xfrm>
            <a:off x="7684008" y="4617720"/>
            <a:ext cx="450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3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05FEB-C866-0E1C-A45D-7C443999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9BDAA8E-15AD-F573-838C-BC1CC12D7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CCD7B6-F60B-7CCC-1C0E-C6256E8A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cs-CZ" sz="5200"/>
              <a:t>Přírodní okolí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F2DF23-DD22-0BFE-35B0-F69EE9341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C9832E-7250-2C8C-8EC1-4B7D3DD1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EC0A5-C5A0-8921-A3FF-BD01F3F1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u="sng" dirty="0">
                <a:effectLst/>
                <a:latin typeface="Segoe UI" panose="020B0502040204020203" pitchFamily="34" charset="0"/>
              </a:rPr>
              <a:t>Terasy Ještědu:</a:t>
            </a:r>
            <a:r>
              <a:rPr lang="cs-CZ" sz="11200" b="0" i="0" u="sng" dirty="0">
                <a:effectLst/>
                <a:latin typeface="Segoe UI" panose="020B0502040204020203" pitchFamily="34" charset="0"/>
              </a:rPr>
              <a:t> Naučná stezka</a:t>
            </a:r>
            <a:endParaRPr lang="cs-CZ" sz="11200" b="0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Červený kámen: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Skalní vyhlídka s ocelovým schodištěm.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Kamenná vrata: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Monolit s průchozím skalním oknem.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cs-CZ" sz="11200" b="1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Lesní porosty: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Smrk, buk, jeřáb a klimaticky deformované porosty</a:t>
            </a:r>
          </a:p>
          <a:p>
            <a:endParaRPr lang="cs-CZ" sz="1700" dirty="0"/>
          </a:p>
        </p:txBody>
      </p:sp>
      <p:pic>
        <p:nvPicPr>
          <p:cNvPr id="7" name="Obrázek 6" descr="Obsah obrázku venku, obloha, strom, příroda&#10;&#10;Obsah vygenerovaný umělou inteligencí může být nesprávný.">
            <a:extLst>
              <a:ext uri="{FF2B5EF4-FFF2-40B4-BE49-F238E27FC236}">
                <a16:creationId xmlns:a16="http://schemas.microsoft.com/office/drawing/2014/main" id="{6F7774A1-3033-8763-0036-303852B63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11253"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5" name="Obrázek 4" descr="Obsah obrázku venku, krajina, obloha, mrak&#10;&#10;Obsah vygenerovaný umělou inteligencí může být nesprávný.">
            <a:extLst>
              <a:ext uri="{FF2B5EF4-FFF2-40B4-BE49-F238E27FC236}">
                <a16:creationId xmlns:a16="http://schemas.microsoft.com/office/drawing/2014/main" id="{A3F23510-0EFA-2A0C-5661-0F9A65B09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/>
          <a:stretch/>
        </p:blipFill>
        <p:spPr>
          <a:xfrm>
            <a:off x="7684008" y="4617720"/>
            <a:ext cx="4507992" cy="2240280"/>
          </a:xfrm>
          <a:prstGeom prst="rect">
            <a:avLst/>
          </a:prstGeom>
        </p:spPr>
      </p:pic>
      <p:pic>
        <p:nvPicPr>
          <p:cNvPr id="9" name="Obrázek 8" descr="Obsah obrázku venku, příroda, budova, skála&#10;&#10;Obsah vygenerovaný umělou inteligencí může být nesprávný.">
            <a:extLst>
              <a:ext uri="{FF2B5EF4-FFF2-40B4-BE49-F238E27FC236}">
                <a16:creationId xmlns:a16="http://schemas.microsoft.com/office/drawing/2014/main" id="{E81B31BF-900C-F8F3-1BCD-64202C746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4" b="3255"/>
          <a:stretch/>
        </p:blipFill>
        <p:spPr>
          <a:xfrm>
            <a:off x="260310" y="688295"/>
            <a:ext cx="11547151" cy="57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49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A5297F-4E98-6884-C000-58C41441B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71CD20-51BD-0F83-86D1-FB1837F6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A80D13-C4F0-8AF5-620E-14019208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cs-CZ" sz="5200"/>
              <a:t>Přírodní okolí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89D334-2FFE-B2D7-FBC7-77AD5ADA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8" descr="Obsah obrázku venku, příroda, budova, skála&#10;&#10;Obsah vygenerovaný umělou inteligencí může být nesprávný.">
            <a:extLst>
              <a:ext uri="{FF2B5EF4-FFF2-40B4-BE49-F238E27FC236}">
                <a16:creationId xmlns:a16="http://schemas.microsoft.com/office/drawing/2014/main" id="{4CC5181C-CD68-7944-1430-3CF6F6A84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4" b="3255"/>
          <a:stretch/>
        </p:blipFill>
        <p:spPr>
          <a:xfrm>
            <a:off x="7684008" y="1"/>
            <a:ext cx="4507992" cy="22402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3E980C-0771-2EE4-60EF-5177F8B13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5CB3A-9CF7-5F4D-CD46-9C5661751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u="sng" dirty="0">
                <a:effectLst/>
                <a:latin typeface="Segoe UI" panose="020B0502040204020203" pitchFamily="34" charset="0"/>
              </a:rPr>
              <a:t>Terasy Ještědu:</a:t>
            </a:r>
            <a:r>
              <a:rPr lang="cs-CZ" sz="11200" b="0" i="0" u="sng" dirty="0">
                <a:effectLst/>
                <a:latin typeface="Segoe UI" panose="020B0502040204020203" pitchFamily="34" charset="0"/>
              </a:rPr>
              <a:t> Naučná stezka</a:t>
            </a:r>
            <a:endParaRPr lang="cs-CZ" sz="11200" b="0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Červený kámen: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Skalní vyhlídka s ocelovým schodištěm.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Kamenná vrata: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Monolit s průchozím skalním oknem.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cs-CZ" sz="11200" b="1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Lesní porosty: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Smrk, buk, jeřáb a klimaticky deformované porosty</a:t>
            </a:r>
          </a:p>
          <a:p>
            <a:endParaRPr lang="cs-CZ" sz="1700" dirty="0"/>
          </a:p>
        </p:txBody>
      </p:sp>
      <p:pic>
        <p:nvPicPr>
          <p:cNvPr id="7" name="Obrázek 6" descr="Obsah obrázku venku, obloha, strom, příroda&#10;&#10;Obsah vygenerovaný umělou inteligencí může být nesprávný.">
            <a:extLst>
              <a:ext uri="{FF2B5EF4-FFF2-40B4-BE49-F238E27FC236}">
                <a16:creationId xmlns:a16="http://schemas.microsoft.com/office/drawing/2014/main" id="{CA71E362-5BA9-7C9E-B385-E91E1E1C5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11253"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5" name="Obrázek 4" descr="Obsah obrázku venku, krajina, obloha, mrak&#10;&#10;Obsah vygenerovaný umělou inteligencí může být nesprávný.">
            <a:extLst>
              <a:ext uri="{FF2B5EF4-FFF2-40B4-BE49-F238E27FC236}">
                <a16:creationId xmlns:a16="http://schemas.microsoft.com/office/drawing/2014/main" id="{75A1080D-3EFE-41E1-24C0-5DE567055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/>
          <a:stretch/>
        </p:blipFill>
        <p:spPr>
          <a:xfrm>
            <a:off x="7684008" y="4617720"/>
            <a:ext cx="450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5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276BC8-DED7-ED35-E3EF-B075E79F1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BFF353C-3383-1D86-12DA-44098BA78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FD055C-55D5-70AF-77B6-A1B9BED1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cs-CZ" sz="5200"/>
              <a:t>Přírodní okolí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EF9384-CF91-FA83-B979-273F647E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8" descr="Obsah obrázku venku, příroda, budova, skála&#10;&#10;Obsah vygenerovaný umělou inteligencí může být nesprávný.">
            <a:extLst>
              <a:ext uri="{FF2B5EF4-FFF2-40B4-BE49-F238E27FC236}">
                <a16:creationId xmlns:a16="http://schemas.microsoft.com/office/drawing/2014/main" id="{B9356D44-F4C3-5E45-2848-932B9EB65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4" b="3255"/>
          <a:stretch/>
        </p:blipFill>
        <p:spPr>
          <a:xfrm>
            <a:off x="2896215" y="695261"/>
            <a:ext cx="4507992" cy="22402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25EF34-FDC9-03DC-7C7F-719486D18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B349CA-2B09-0B8E-A3C5-C6339211F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u="sng" dirty="0">
                <a:effectLst/>
                <a:latin typeface="Segoe UI" panose="020B0502040204020203" pitchFamily="34" charset="0"/>
              </a:rPr>
              <a:t>Terasy Ještědu:</a:t>
            </a:r>
            <a:r>
              <a:rPr lang="cs-CZ" sz="11200" b="0" i="0" u="sng" dirty="0">
                <a:effectLst/>
                <a:latin typeface="Segoe UI" panose="020B0502040204020203" pitchFamily="34" charset="0"/>
              </a:rPr>
              <a:t> Naučná stezka</a:t>
            </a:r>
            <a:endParaRPr lang="cs-CZ" sz="11200" b="0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Červený kámen: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Skalní vyhlídka s ocelovým schodištěm.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Kamenná vrata: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Monolit s průchozím skalním oknem.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cs-CZ" sz="11200" b="1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Lesní porosty: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Smrk, buk, jeřáb a klimaticky deformované porosty</a:t>
            </a:r>
          </a:p>
          <a:p>
            <a:endParaRPr lang="cs-CZ" sz="1700" dirty="0"/>
          </a:p>
        </p:txBody>
      </p:sp>
      <p:pic>
        <p:nvPicPr>
          <p:cNvPr id="7" name="Obrázek 6" descr="Obsah obrázku venku, obloha, strom, příroda&#10;&#10;Obsah vygenerovaný umělou inteligencí může být nesprávný.">
            <a:extLst>
              <a:ext uri="{FF2B5EF4-FFF2-40B4-BE49-F238E27FC236}">
                <a16:creationId xmlns:a16="http://schemas.microsoft.com/office/drawing/2014/main" id="{2F72F4DD-60A8-E5EE-97B0-DC5E5A09E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11253"/>
          <a:stretch/>
        </p:blipFill>
        <p:spPr>
          <a:xfrm>
            <a:off x="1784436" y="-181601"/>
            <a:ext cx="7449731" cy="3702199"/>
          </a:xfrm>
          <a:prstGeom prst="rect">
            <a:avLst/>
          </a:prstGeom>
        </p:spPr>
      </p:pic>
      <p:pic>
        <p:nvPicPr>
          <p:cNvPr id="5" name="Obrázek 4" descr="Obsah obrázku venku, krajina, obloha, mrak&#10;&#10;Obsah vygenerovaný umělou inteligencí může být nesprávný.">
            <a:extLst>
              <a:ext uri="{FF2B5EF4-FFF2-40B4-BE49-F238E27FC236}">
                <a16:creationId xmlns:a16="http://schemas.microsoft.com/office/drawing/2014/main" id="{323A4C02-7355-999E-7B3F-BD9ABCA50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/>
          <a:stretch/>
        </p:blipFill>
        <p:spPr>
          <a:xfrm>
            <a:off x="1784436" y="3236444"/>
            <a:ext cx="7449730" cy="364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86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D2519A-8EC2-00BD-FACA-BB9B04E8D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2432A6D-2A35-0DE4-5350-44CC46C35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6C08AC-7226-2620-70C7-9B8C4F92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cs-CZ" sz="5200"/>
              <a:t>Přírodní okolí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FFF88F-3EFD-FF97-3624-BBBD482D4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8" descr="Obsah obrázku venku, příroda, budova, skála&#10;&#10;Obsah vygenerovaný umělou inteligencí může být nesprávný.">
            <a:extLst>
              <a:ext uri="{FF2B5EF4-FFF2-40B4-BE49-F238E27FC236}">
                <a16:creationId xmlns:a16="http://schemas.microsoft.com/office/drawing/2014/main" id="{10A99606-A177-E6D0-6C4B-48B46401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4" b="3255"/>
          <a:stretch/>
        </p:blipFill>
        <p:spPr>
          <a:xfrm>
            <a:off x="7684008" y="1"/>
            <a:ext cx="4507992" cy="22402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D30C77F-6669-53C7-FF13-59FA3D605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1007B-2F40-D692-7377-18AAC4695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u="sng" dirty="0">
                <a:effectLst/>
                <a:latin typeface="Segoe UI" panose="020B0502040204020203" pitchFamily="34" charset="0"/>
              </a:rPr>
              <a:t>Terasy Ještědu:</a:t>
            </a:r>
            <a:r>
              <a:rPr lang="cs-CZ" sz="11200" b="0" i="0" u="sng" dirty="0">
                <a:effectLst/>
                <a:latin typeface="Segoe UI" panose="020B0502040204020203" pitchFamily="34" charset="0"/>
              </a:rPr>
              <a:t> Naučná stezka</a:t>
            </a:r>
            <a:endParaRPr lang="cs-CZ" sz="11200" b="0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Červený kámen: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Skalní vyhlídka s ocelovým schodištěm.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Kamenná vrata: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Monolit s průchozím skalním oknem.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cs-CZ" sz="11200" b="1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1200" b="1" i="0" dirty="0">
                <a:effectLst/>
                <a:latin typeface="Segoe UI" panose="020B0502040204020203" pitchFamily="34" charset="0"/>
              </a:rPr>
              <a:t>Lesní porosty:</a:t>
            </a:r>
            <a:r>
              <a:rPr lang="cs-CZ" sz="11200" b="0" i="0" dirty="0">
                <a:effectLst/>
                <a:latin typeface="Segoe UI" panose="020B0502040204020203" pitchFamily="34" charset="0"/>
              </a:rPr>
              <a:t> Smrk, buk, jeřáb a klimaticky deformované porosty</a:t>
            </a:r>
          </a:p>
          <a:p>
            <a:endParaRPr lang="cs-CZ" sz="1700" dirty="0"/>
          </a:p>
        </p:txBody>
      </p:sp>
      <p:pic>
        <p:nvPicPr>
          <p:cNvPr id="7" name="Obrázek 6" descr="Obsah obrázku venku, obloha, strom, příroda&#10;&#10;Obsah vygenerovaný umělou inteligencí může být nesprávný.">
            <a:extLst>
              <a:ext uri="{FF2B5EF4-FFF2-40B4-BE49-F238E27FC236}">
                <a16:creationId xmlns:a16="http://schemas.microsoft.com/office/drawing/2014/main" id="{54BF7A59-C4DB-035C-03E4-B1ECF7650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11253"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5" name="Obrázek 4" descr="Obsah obrázku venku, krajina, obloha, mrak&#10;&#10;Obsah vygenerovaný umělou inteligencí může být nesprávný.">
            <a:extLst>
              <a:ext uri="{FF2B5EF4-FFF2-40B4-BE49-F238E27FC236}">
                <a16:creationId xmlns:a16="http://schemas.microsoft.com/office/drawing/2014/main" id="{23147044-1B1A-D8BF-F6FD-83F258151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/>
          <a:stretch/>
        </p:blipFill>
        <p:spPr>
          <a:xfrm>
            <a:off x="7684008" y="4617720"/>
            <a:ext cx="450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43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516F3-B4A3-6BC8-6318-5126CB9D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3276600" cy="1402470"/>
          </a:xfrm>
        </p:spPr>
        <p:txBody>
          <a:bodyPr anchor="t">
            <a:normAutofit/>
          </a:bodyPr>
          <a:lstStyle/>
          <a:p>
            <a:r>
              <a:rPr lang="cs-CZ" sz="3200" u="sng"/>
              <a:t>Turistické atrakce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3165E-84A8-3E73-3CA4-83A25F748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551176"/>
            <a:ext cx="3276599" cy="3591207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 dirty="0">
                <a:effectLst/>
                <a:latin typeface="Segoe UI" panose="020B0502040204020203" pitchFamily="34" charset="0"/>
              </a:rPr>
              <a:t>Lanovka:</a:t>
            </a:r>
            <a:r>
              <a:rPr lang="cs-CZ" sz="1700" b="0" i="0" dirty="0">
                <a:effectLst/>
                <a:latin typeface="Segoe UI" panose="020B0502040204020203" pitchFamily="34" charset="0"/>
              </a:rPr>
              <a:t> Kabinová lanovka jezdí každých 30 minut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 dirty="0">
                <a:effectLst/>
                <a:latin typeface="Segoe UI" panose="020B0502040204020203" pitchFamily="34" charset="0"/>
              </a:rPr>
              <a:t>Turistické trasy:</a:t>
            </a:r>
            <a:r>
              <a:rPr lang="cs-CZ" sz="1700" b="0" i="0" dirty="0">
                <a:effectLst/>
                <a:latin typeface="Segoe UI" panose="020B0502040204020203" pitchFamily="34" charset="0"/>
              </a:rPr>
              <a:t> Různé trasy vedoucí k vrcholu  (Např. Z Horního </a:t>
            </a:r>
            <a:r>
              <a:rPr lang="cs-CZ" sz="1700" b="0" i="0" dirty="0" err="1">
                <a:effectLst/>
                <a:latin typeface="Segoe UI" panose="020B0502040204020203" pitchFamily="34" charset="0"/>
              </a:rPr>
              <a:t>Hanychova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)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 dirty="0">
                <a:effectLst/>
                <a:latin typeface="Segoe UI" panose="020B0502040204020203" pitchFamily="34" charset="0"/>
              </a:rPr>
              <a:t>Lyžování:</a:t>
            </a:r>
            <a:r>
              <a:rPr lang="cs-CZ" sz="1700" b="0" i="0" dirty="0">
                <a:effectLst/>
                <a:latin typeface="Segoe UI" panose="020B0502040204020203" pitchFamily="34" charset="0"/>
              </a:rPr>
              <a:t> Oblíbené lyžařské středisko v zimě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 dirty="0">
                <a:effectLst/>
                <a:latin typeface="Segoe UI" panose="020B0502040204020203" pitchFamily="34" charset="0"/>
              </a:rPr>
              <a:t>Restaurace:</a:t>
            </a:r>
            <a:r>
              <a:rPr lang="cs-CZ" sz="1700" b="0" i="0" dirty="0">
                <a:effectLst/>
                <a:latin typeface="Segoe UI" panose="020B0502040204020203" pitchFamily="34" charset="0"/>
              </a:rPr>
              <a:t> </a:t>
            </a:r>
            <a:r>
              <a:rPr lang="cs-CZ" sz="1700" dirty="0">
                <a:latin typeface="Segoe UI" panose="020B0502040204020203" pitchFamily="34" charset="0"/>
              </a:rPr>
              <a:t>Místn</a:t>
            </a:r>
            <a:r>
              <a:rPr lang="cs-CZ" sz="1700" b="0" i="0" dirty="0">
                <a:effectLst/>
                <a:latin typeface="Segoe UI" panose="020B0502040204020203" pitchFamily="34" charset="0"/>
              </a:rPr>
              <a:t>í gastronomie s panoramatickým výhledem.</a:t>
            </a:r>
          </a:p>
          <a:p>
            <a:endParaRPr lang="cs-CZ" sz="1700" dirty="0"/>
          </a:p>
        </p:txBody>
      </p:sp>
      <p:pic>
        <p:nvPicPr>
          <p:cNvPr id="9" name="Obrázek 8" descr="Obsah obrázku venku, sníh, obloha, osoba&#10;&#10;Obsah vygenerovaný umělou inteligencí může být nesprávný.">
            <a:extLst>
              <a:ext uri="{FF2B5EF4-FFF2-40B4-BE49-F238E27FC236}">
                <a16:creationId xmlns:a16="http://schemas.microsoft.com/office/drawing/2014/main" id="{E42A0B12-4D53-9A04-3D4C-14FDB1E3E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r="-2" b="-2"/>
          <a:stretch/>
        </p:blipFill>
        <p:spPr>
          <a:xfrm>
            <a:off x="4713850" y="-1"/>
            <a:ext cx="3727321" cy="3429001"/>
          </a:xfrm>
          <a:prstGeom prst="rect">
            <a:avLst/>
          </a:prstGeom>
        </p:spPr>
      </p:pic>
      <p:pic>
        <p:nvPicPr>
          <p:cNvPr id="7" name="Obrázek 6" descr="Obsah obrázku venku, obloha, strom, osoba&#10;&#10;Obsah vygenerovaný umělou inteligencí může být nesprávný.">
            <a:extLst>
              <a:ext uri="{FF2B5EF4-FFF2-40B4-BE49-F238E27FC236}">
                <a16:creationId xmlns:a16="http://schemas.microsoft.com/office/drawing/2014/main" id="{7EC6A14E-BEC2-B1F7-BDBD-A1E1EB598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7408"/>
          <a:stretch/>
        </p:blipFill>
        <p:spPr>
          <a:xfrm>
            <a:off x="8436229" y="-1"/>
            <a:ext cx="3755771" cy="3429001"/>
          </a:xfrm>
          <a:prstGeom prst="rect">
            <a:avLst/>
          </a:prstGeom>
        </p:spPr>
      </p:pic>
      <p:pic>
        <p:nvPicPr>
          <p:cNvPr id="11" name="Obrázek 10" descr="Obsah obrázku venku, přeprava, obloha, lanovka/tramvaj&#10;&#10;Obsah vygenerovaný umělou inteligencí může být nesprávný.">
            <a:extLst>
              <a:ext uri="{FF2B5EF4-FFF2-40B4-BE49-F238E27FC236}">
                <a16:creationId xmlns:a16="http://schemas.microsoft.com/office/drawing/2014/main" id="{A8EB9A4A-33EB-5B3B-3382-37299E824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2" b="2"/>
          <a:stretch/>
        </p:blipFill>
        <p:spPr>
          <a:xfrm>
            <a:off x="4713850" y="3429000"/>
            <a:ext cx="3727321" cy="3434333"/>
          </a:xfrm>
          <a:prstGeom prst="rect">
            <a:avLst/>
          </a:prstGeom>
        </p:spPr>
      </p:pic>
      <p:pic>
        <p:nvPicPr>
          <p:cNvPr id="5" name="Obrázek 4" descr="Obsah obrázku nábytek, interiér, budova, konferenční stolek&#10;&#10;Obsah vygenerovaný umělou inteligencí může být nesprávný.">
            <a:extLst>
              <a:ext uri="{FF2B5EF4-FFF2-40B4-BE49-F238E27FC236}">
                <a16:creationId xmlns:a16="http://schemas.microsoft.com/office/drawing/2014/main" id="{5ABA2AD0-4B6E-80D7-7E4A-7316F6754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6551" b="2"/>
          <a:stretch/>
        </p:blipFill>
        <p:spPr>
          <a:xfrm>
            <a:off x="8436229" y="3429000"/>
            <a:ext cx="3755769" cy="34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56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BD7B4F-43CA-7D10-D4D0-C28C779CB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71005-9A9D-DBFD-185D-72CA17C1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3276600" cy="1402470"/>
          </a:xfrm>
        </p:spPr>
        <p:txBody>
          <a:bodyPr anchor="t">
            <a:normAutofit/>
          </a:bodyPr>
          <a:lstStyle/>
          <a:p>
            <a:r>
              <a:rPr lang="cs-CZ" sz="3200" u="sng"/>
              <a:t>Turistické atrakce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46B6A3-0B19-4C65-923C-0DAA4056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826AA-8651-E0C0-C97E-B7AAB16D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551176"/>
            <a:ext cx="3276599" cy="3591207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Lanovka: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Kabinová lanovka jezdí každých 30 minut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Turistické trasy: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Různé trasy vedoucí k vrcholu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Lyžování: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Oblíbené lyžařské středisko v zimě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Restaurace: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</a:t>
            </a:r>
            <a:r>
              <a:rPr lang="cs-CZ" sz="1700">
                <a:latin typeface="Segoe UI" panose="020B0502040204020203" pitchFamily="34" charset="0"/>
              </a:rPr>
              <a:t>Místn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í gastronomie s panoramatickým výhledem.</a:t>
            </a:r>
          </a:p>
          <a:p>
            <a:endParaRPr lang="cs-CZ" sz="1700"/>
          </a:p>
        </p:txBody>
      </p:sp>
      <p:pic>
        <p:nvPicPr>
          <p:cNvPr id="9" name="Obrázek 8" descr="Obsah obrázku venku, sníh, obloha, osoba&#10;&#10;Obsah vygenerovaný umělou inteligencí může být nesprávný.">
            <a:extLst>
              <a:ext uri="{FF2B5EF4-FFF2-40B4-BE49-F238E27FC236}">
                <a16:creationId xmlns:a16="http://schemas.microsoft.com/office/drawing/2014/main" id="{4152B1D1-5DE3-DFE1-D0BD-34739FF9A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r="-2" b="-2"/>
          <a:stretch/>
        </p:blipFill>
        <p:spPr>
          <a:xfrm>
            <a:off x="4713850" y="-1"/>
            <a:ext cx="3727321" cy="3429001"/>
          </a:xfrm>
          <a:prstGeom prst="rect">
            <a:avLst/>
          </a:prstGeom>
        </p:spPr>
      </p:pic>
      <p:pic>
        <p:nvPicPr>
          <p:cNvPr id="7" name="Obrázek 6" descr="Obsah obrázku venku, obloha, strom, osoba&#10;&#10;Obsah vygenerovaný umělou inteligencí může být nesprávný.">
            <a:extLst>
              <a:ext uri="{FF2B5EF4-FFF2-40B4-BE49-F238E27FC236}">
                <a16:creationId xmlns:a16="http://schemas.microsoft.com/office/drawing/2014/main" id="{995A5018-CB24-70C0-6694-AB4C65BB8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7408"/>
          <a:stretch/>
        </p:blipFill>
        <p:spPr>
          <a:xfrm>
            <a:off x="8436227" y="-83891"/>
            <a:ext cx="3755771" cy="3429001"/>
          </a:xfrm>
          <a:prstGeom prst="rect">
            <a:avLst/>
          </a:prstGeom>
        </p:spPr>
      </p:pic>
      <p:pic>
        <p:nvPicPr>
          <p:cNvPr id="5" name="Obrázek 4" descr="Obsah obrázku nábytek, interiér, budova, konferenční stolek&#10;&#10;Obsah vygenerovaný umělou inteligencí může být nesprávný.">
            <a:extLst>
              <a:ext uri="{FF2B5EF4-FFF2-40B4-BE49-F238E27FC236}">
                <a16:creationId xmlns:a16="http://schemas.microsoft.com/office/drawing/2014/main" id="{E7A1C0C3-62DF-3B46-E317-4E1F3C689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6551" b="2"/>
          <a:stretch/>
        </p:blipFill>
        <p:spPr>
          <a:xfrm>
            <a:off x="8436229" y="3429000"/>
            <a:ext cx="3755769" cy="3434333"/>
          </a:xfrm>
          <a:prstGeom prst="rect">
            <a:avLst/>
          </a:prstGeom>
        </p:spPr>
      </p:pic>
      <p:pic>
        <p:nvPicPr>
          <p:cNvPr id="11" name="Obrázek 10" descr="Obsah obrázku venku, přeprava, obloha, lanovka/tramvaj&#10;&#10;Obsah vygenerovaný umělou inteligencí může být nesprávný.">
            <a:extLst>
              <a:ext uri="{FF2B5EF4-FFF2-40B4-BE49-F238E27FC236}">
                <a16:creationId xmlns:a16="http://schemas.microsoft.com/office/drawing/2014/main" id="{E45D016D-2CA1-4DC7-DC31-0A07744C9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2" b="2"/>
          <a:stretch/>
        </p:blipFill>
        <p:spPr>
          <a:xfrm>
            <a:off x="923872" y="-1282621"/>
            <a:ext cx="9092584" cy="83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65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3CA8DE-77C8-1FAB-AE9E-B82386080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9A3813-2DCB-8281-E6C0-6D5CBB85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3276600" cy="1402470"/>
          </a:xfrm>
        </p:spPr>
        <p:txBody>
          <a:bodyPr anchor="t">
            <a:normAutofit/>
          </a:bodyPr>
          <a:lstStyle/>
          <a:p>
            <a:r>
              <a:rPr lang="cs-CZ" sz="3200" u="sng"/>
              <a:t>Turistické atrakce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C9810-32AB-376A-C383-081C20CD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B99B61-01F0-3944-72BD-3A135C29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551176"/>
            <a:ext cx="3276599" cy="3591207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Lanovka: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Kabinová lanovka jezdí každých 30 minut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Turistické trasy: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Různé trasy vedoucí k vrcholu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Lyžování: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Oblíbené lyžařské středisko v zimě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Restaurace: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</a:t>
            </a:r>
            <a:r>
              <a:rPr lang="cs-CZ" sz="1700">
                <a:latin typeface="Segoe UI" panose="020B0502040204020203" pitchFamily="34" charset="0"/>
              </a:rPr>
              <a:t>Místn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í gastronomie s panoramatickým výhledem.</a:t>
            </a:r>
          </a:p>
          <a:p>
            <a:endParaRPr lang="cs-CZ" sz="1700"/>
          </a:p>
        </p:txBody>
      </p:sp>
      <p:pic>
        <p:nvPicPr>
          <p:cNvPr id="9" name="Obrázek 8" descr="Obsah obrázku venku, sníh, obloha, osoba&#10;&#10;Obsah vygenerovaný umělou inteligencí může být nesprávný.">
            <a:extLst>
              <a:ext uri="{FF2B5EF4-FFF2-40B4-BE49-F238E27FC236}">
                <a16:creationId xmlns:a16="http://schemas.microsoft.com/office/drawing/2014/main" id="{66635678-4042-3CF8-5D1B-935D61C8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r="-2" b="-2"/>
          <a:stretch/>
        </p:blipFill>
        <p:spPr>
          <a:xfrm>
            <a:off x="4713850" y="-1"/>
            <a:ext cx="3727321" cy="3429001"/>
          </a:xfrm>
          <a:prstGeom prst="rect">
            <a:avLst/>
          </a:prstGeom>
        </p:spPr>
      </p:pic>
      <p:pic>
        <p:nvPicPr>
          <p:cNvPr id="7" name="Obrázek 6" descr="Obsah obrázku venku, obloha, strom, osoba&#10;&#10;Obsah vygenerovaný umělou inteligencí může být nesprávný.">
            <a:extLst>
              <a:ext uri="{FF2B5EF4-FFF2-40B4-BE49-F238E27FC236}">
                <a16:creationId xmlns:a16="http://schemas.microsoft.com/office/drawing/2014/main" id="{3645B5BC-6E29-BD69-72D2-F294F1581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7408"/>
          <a:stretch/>
        </p:blipFill>
        <p:spPr>
          <a:xfrm>
            <a:off x="8436229" y="-1"/>
            <a:ext cx="3755771" cy="3429001"/>
          </a:xfrm>
          <a:prstGeom prst="rect">
            <a:avLst/>
          </a:prstGeom>
        </p:spPr>
      </p:pic>
      <p:pic>
        <p:nvPicPr>
          <p:cNvPr id="11" name="Obrázek 10" descr="Obsah obrázku venku, přeprava, obloha, lanovka/tramvaj&#10;&#10;Obsah vygenerovaný umělou inteligencí může být nesprávný.">
            <a:extLst>
              <a:ext uri="{FF2B5EF4-FFF2-40B4-BE49-F238E27FC236}">
                <a16:creationId xmlns:a16="http://schemas.microsoft.com/office/drawing/2014/main" id="{6008D8BE-A6C1-6273-3FC6-932DDF1AE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2" b="2"/>
          <a:stretch/>
        </p:blipFill>
        <p:spPr>
          <a:xfrm>
            <a:off x="4713850" y="3429000"/>
            <a:ext cx="3727321" cy="3434333"/>
          </a:xfrm>
          <a:prstGeom prst="rect">
            <a:avLst/>
          </a:prstGeom>
        </p:spPr>
      </p:pic>
      <p:pic>
        <p:nvPicPr>
          <p:cNvPr id="5" name="Obrázek 4" descr="Obsah obrázku nábytek, interiér, budova, konferenční stolek&#10;&#10;Obsah vygenerovaný umělou inteligencí může být nesprávný.">
            <a:extLst>
              <a:ext uri="{FF2B5EF4-FFF2-40B4-BE49-F238E27FC236}">
                <a16:creationId xmlns:a16="http://schemas.microsoft.com/office/drawing/2014/main" id="{52B6DEF5-5B0A-0D56-E7E2-2CB91A738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6551" b="2"/>
          <a:stretch/>
        </p:blipFill>
        <p:spPr>
          <a:xfrm>
            <a:off x="8436229" y="3429000"/>
            <a:ext cx="3755769" cy="34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27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4F228-D4E4-3FDC-671F-1D449EC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</a:t>
            </a:r>
            <a:endParaRPr lang="cs-CZ" dirty="0"/>
          </a:p>
        </p:txBody>
      </p:sp>
      <p:graphicFrame>
        <p:nvGraphicFramePr>
          <p:cNvPr id="17" name="Zástupný obsah 2">
            <a:extLst>
              <a:ext uri="{FF2B5EF4-FFF2-40B4-BE49-F238E27FC236}">
                <a16:creationId xmlns:a16="http://schemas.microsoft.com/office/drawing/2014/main" id="{B2F1C8BB-A3C9-2B7D-39CF-B247B317D2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41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DAA327-B575-5343-3D99-08F451C0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4FD02-6CC1-7047-6449-5250978D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3276600" cy="1402470"/>
          </a:xfrm>
        </p:spPr>
        <p:txBody>
          <a:bodyPr anchor="t">
            <a:normAutofit/>
          </a:bodyPr>
          <a:lstStyle/>
          <a:p>
            <a:r>
              <a:rPr lang="cs-CZ" sz="3200" u="sng"/>
              <a:t>Turistické atrakce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F7BD18-3278-66D1-A673-2C3D62AF6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4F3C4-1F3D-998F-32B3-D4EA5802D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551176"/>
            <a:ext cx="3276599" cy="3591207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Lanovka: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Kabinová lanovka jezdí každých 30 minut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Turistické trasy: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Různé trasy vedoucí k vrcholu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Lyžování: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Oblíbené lyžařské středisko v zimě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Restaurace: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</a:t>
            </a:r>
            <a:r>
              <a:rPr lang="cs-CZ" sz="1700">
                <a:latin typeface="Segoe UI" panose="020B0502040204020203" pitchFamily="34" charset="0"/>
              </a:rPr>
              <a:t>Místn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í gastronomie s panoramatickým výhledem.</a:t>
            </a:r>
          </a:p>
          <a:p>
            <a:endParaRPr lang="cs-CZ" sz="1700"/>
          </a:p>
        </p:txBody>
      </p:sp>
      <p:pic>
        <p:nvPicPr>
          <p:cNvPr id="9" name="Obrázek 8" descr="Obsah obrázku venku, sníh, obloha, osoba&#10;&#10;Obsah vygenerovaný umělou inteligencí může být nesprávný.">
            <a:extLst>
              <a:ext uri="{FF2B5EF4-FFF2-40B4-BE49-F238E27FC236}">
                <a16:creationId xmlns:a16="http://schemas.microsoft.com/office/drawing/2014/main" id="{7AE50604-B1B9-2D68-D49E-97D5992C7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r="-2" b="-2"/>
          <a:stretch/>
        </p:blipFill>
        <p:spPr>
          <a:xfrm>
            <a:off x="4713850" y="-1"/>
            <a:ext cx="3727321" cy="3429001"/>
          </a:xfrm>
          <a:prstGeom prst="rect">
            <a:avLst/>
          </a:prstGeom>
        </p:spPr>
      </p:pic>
      <p:pic>
        <p:nvPicPr>
          <p:cNvPr id="11" name="Obrázek 10" descr="Obsah obrázku venku, přeprava, obloha, lanovka/tramvaj&#10;&#10;Obsah vygenerovaný umělou inteligencí může být nesprávný.">
            <a:extLst>
              <a:ext uri="{FF2B5EF4-FFF2-40B4-BE49-F238E27FC236}">
                <a16:creationId xmlns:a16="http://schemas.microsoft.com/office/drawing/2014/main" id="{79641E6C-BAC9-B324-DB12-DFD6B2F13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2" b="2"/>
          <a:stretch/>
        </p:blipFill>
        <p:spPr>
          <a:xfrm>
            <a:off x="4713850" y="3429000"/>
            <a:ext cx="3727321" cy="3434333"/>
          </a:xfrm>
          <a:prstGeom prst="rect">
            <a:avLst/>
          </a:prstGeom>
        </p:spPr>
      </p:pic>
      <p:pic>
        <p:nvPicPr>
          <p:cNvPr id="5" name="Obrázek 4" descr="Obsah obrázku nábytek, interiér, budova, konferenční stolek&#10;&#10;Obsah vygenerovaný umělou inteligencí může být nesprávný.">
            <a:extLst>
              <a:ext uri="{FF2B5EF4-FFF2-40B4-BE49-F238E27FC236}">
                <a16:creationId xmlns:a16="http://schemas.microsoft.com/office/drawing/2014/main" id="{0200E474-7CC1-F195-3BB4-55D776D94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6551" b="2"/>
          <a:stretch/>
        </p:blipFill>
        <p:spPr>
          <a:xfrm>
            <a:off x="8436229" y="3429000"/>
            <a:ext cx="3755769" cy="3434333"/>
          </a:xfrm>
          <a:prstGeom prst="rect">
            <a:avLst/>
          </a:prstGeom>
        </p:spPr>
      </p:pic>
      <p:pic>
        <p:nvPicPr>
          <p:cNvPr id="7" name="Obrázek 6" descr="Obsah obrázku venku, obloha, strom, osoba&#10;&#10;Obsah vygenerovaný umělou inteligencí může být nesprávný.">
            <a:extLst>
              <a:ext uri="{FF2B5EF4-FFF2-40B4-BE49-F238E27FC236}">
                <a16:creationId xmlns:a16="http://schemas.microsoft.com/office/drawing/2014/main" id="{4349C6A3-D735-8233-5A41-DEF182620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7408"/>
          <a:stretch/>
        </p:blipFill>
        <p:spPr>
          <a:xfrm>
            <a:off x="2030136" y="95"/>
            <a:ext cx="7538569" cy="688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9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7DAC04-BC50-40D0-89B6-33C6FAFC8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88AA8-4B2C-E43D-F2B1-329DCF11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3276600" cy="1402470"/>
          </a:xfrm>
        </p:spPr>
        <p:txBody>
          <a:bodyPr anchor="t">
            <a:normAutofit/>
          </a:bodyPr>
          <a:lstStyle/>
          <a:p>
            <a:r>
              <a:rPr lang="cs-CZ" sz="3200" u="sng"/>
              <a:t>Turistické atrakce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90F703-7A31-AB13-1B0C-898921DC7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1A751-F489-5D12-A777-B3468E2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551176"/>
            <a:ext cx="3276599" cy="3591207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Lanovka: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Kabinová lanovka jezdí každých 30 minut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Turistické trasy: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Různé trasy vedoucí k vrcholu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Lyžování: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Oblíbené lyžařské středisko v zimě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Restaurace: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</a:t>
            </a:r>
            <a:r>
              <a:rPr lang="cs-CZ" sz="1700">
                <a:latin typeface="Segoe UI" panose="020B0502040204020203" pitchFamily="34" charset="0"/>
              </a:rPr>
              <a:t>Místn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í gastronomie s panoramatickým výhledem.</a:t>
            </a:r>
          </a:p>
          <a:p>
            <a:endParaRPr lang="cs-CZ" sz="1700"/>
          </a:p>
        </p:txBody>
      </p:sp>
      <p:pic>
        <p:nvPicPr>
          <p:cNvPr id="9" name="Obrázek 8" descr="Obsah obrázku venku, sníh, obloha, osoba&#10;&#10;Obsah vygenerovaný umělou inteligencí může být nesprávný.">
            <a:extLst>
              <a:ext uri="{FF2B5EF4-FFF2-40B4-BE49-F238E27FC236}">
                <a16:creationId xmlns:a16="http://schemas.microsoft.com/office/drawing/2014/main" id="{03A85468-59DD-E5FA-1FE5-DEF003D37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r="-2" b="-2"/>
          <a:stretch/>
        </p:blipFill>
        <p:spPr>
          <a:xfrm>
            <a:off x="4713850" y="-1"/>
            <a:ext cx="3727321" cy="3429001"/>
          </a:xfrm>
          <a:prstGeom prst="rect">
            <a:avLst/>
          </a:prstGeom>
        </p:spPr>
      </p:pic>
      <p:pic>
        <p:nvPicPr>
          <p:cNvPr id="7" name="Obrázek 6" descr="Obsah obrázku venku, obloha, strom, osoba&#10;&#10;Obsah vygenerovaný umělou inteligencí může být nesprávný.">
            <a:extLst>
              <a:ext uri="{FF2B5EF4-FFF2-40B4-BE49-F238E27FC236}">
                <a16:creationId xmlns:a16="http://schemas.microsoft.com/office/drawing/2014/main" id="{9EFB10EC-906A-BAAC-B6EA-D5EBEE637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7408"/>
          <a:stretch/>
        </p:blipFill>
        <p:spPr>
          <a:xfrm>
            <a:off x="8436229" y="-1"/>
            <a:ext cx="3755771" cy="3429001"/>
          </a:xfrm>
          <a:prstGeom prst="rect">
            <a:avLst/>
          </a:prstGeom>
        </p:spPr>
      </p:pic>
      <p:pic>
        <p:nvPicPr>
          <p:cNvPr id="11" name="Obrázek 10" descr="Obsah obrázku venku, přeprava, obloha, lanovka/tramvaj&#10;&#10;Obsah vygenerovaný umělou inteligencí může být nesprávný.">
            <a:extLst>
              <a:ext uri="{FF2B5EF4-FFF2-40B4-BE49-F238E27FC236}">
                <a16:creationId xmlns:a16="http://schemas.microsoft.com/office/drawing/2014/main" id="{80B548E0-5D33-4C1E-8C1B-CD31F3E7A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2" b="2"/>
          <a:stretch/>
        </p:blipFill>
        <p:spPr>
          <a:xfrm>
            <a:off x="4713850" y="3429000"/>
            <a:ext cx="3727321" cy="3434333"/>
          </a:xfrm>
          <a:prstGeom prst="rect">
            <a:avLst/>
          </a:prstGeom>
        </p:spPr>
      </p:pic>
      <p:pic>
        <p:nvPicPr>
          <p:cNvPr id="5" name="Obrázek 4" descr="Obsah obrázku nábytek, interiér, budova, konferenční stolek&#10;&#10;Obsah vygenerovaný umělou inteligencí může být nesprávný.">
            <a:extLst>
              <a:ext uri="{FF2B5EF4-FFF2-40B4-BE49-F238E27FC236}">
                <a16:creationId xmlns:a16="http://schemas.microsoft.com/office/drawing/2014/main" id="{E9A1117B-3E08-3DB1-CD42-CC5EEB8D4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6551" b="2"/>
          <a:stretch/>
        </p:blipFill>
        <p:spPr>
          <a:xfrm>
            <a:off x="8436229" y="3429000"/>
            <a:ext cx="3755769" cy="34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0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D723CE-B273-C288-3665-25BED4CA2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CD591-32AF-2B11-2067-B4BF0B4E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3276600" cy="1402470"/>
          </a:xfrm>
        </p:spPr>
        <p:txBody>
          <a:bodyPr anchor="t">
            <a:normAutofit/>
          </a:bodyPr>
          <a:lstStyle/>
          <a:p>
            <a:r>
              <a:rPr lang="cs-CZ" sz="3200" u="sng"/>
              <a:t>Turistické atrakce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D2ADB68-AD81-5612-DEB5-862D0B1E3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1426CD-E613-006D-1CB3-53DFF351C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551176"/>
            <a:ext cx="3276599" cy="3591207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Lanovka: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Kabinová lanovka jezdí každých 30 minut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Turistické trasy: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Různé trasy vedoucí k vrcholu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Lyžování: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Oblíbené lyžařské středisko v zimě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Restaurace: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</a:t>
            </a:r>
            <a:r>
              <a:rPr lang="cs-CZ" sz="1700">
                <a:latin typeface="Segoe UI" panose="020B0502040204020203" pitchFamily="34" charset="0"/>
              </a:rPr>
              <a:t>Místn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í gastronomie s panoramatickým výhledem.</a:t>
            </a:r>
          </a:p>
          <a:p>
            <a:endParaRPr lang="cs-CZ" sz="1700"/>
          </a:p>
        </p:txBody>
      </p:sp>
      <p:pic>
        <p:nvPicPr>
          <p:cNvPr id="7" name="Obrázek 6" descr="Obsah obrázku venku, obloha, strom, osoba&#10;&#10;Obsah vygenerovaný umělou inteligencí může být nesprávný.">
            <a:extLst>
              <a:ext uri="{FF2B5EF4-FFF2-40B4-BE49-F238E27FC236}">
                <a16:creationId xmlns:a16="http://schemas.microsoft.com/office/drawing/2014/main" id="{0CD9E79B-DF4F-FF67-A7CE-B23F6B7F7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7408"/>
          <a:stretch/>
        </p:blipFill>
        <p:spPr>
          <a:xfrm>
            <a:off x="8436229" y="-1"/>
            <a:ext cx="3755771" cy="3429001"/>
          </a:xfrm>
          <a:prstGeom prst="rect">
            <a:avLst/>
          </a:prstGeom>
        </p:spPr>
      </p:pic>
      <p:pic>
        <p:nvPicPr>
          <p:cNvPr id="11" name="Obrázek 10" descr="Obsah obrázku venku, přeprava, obloha, lanovka/tramvaj&#10;&#10;Obsah vygenerovaný umělou inteligencí může být nesprávný.">
            <a:extLst>
              <a:ext uri="{FF2B5EF4-FFF2-40B4-BE49-F238E27FC236}">
                <a16:creationId xmlns:a16="http://schemas.microsoft.com/office/drawing/2014/main" id="{E5EEBA10-2047-5A36-D80C-D22670CA8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2" b="2"/>
          <a:stretch/>
        </p:blipFill>
        <p:spPr>
          <a:xfrm>
            <a:off x="4713850" y="3429000"/>
            <a:ext cx="3727321" cy="3434333"/>
          </a:xfrm>
          <a:prstGeom prst="rect">
            <a:avLst/>
          </a:prstGeom>
        </p:spPr>
      </p:pic>
      <p:pic>
        <p:nvPicPr>
          <p:cNvPr id="5" name="Obrázek 4" descr="Obsah obrázku nábytek, interiér, budova, konferenční stolek&#10;&#10;Obsah vygenerovaný umělou inteligencí může být nesprávný.">
            <a:extLst>
              <a:ext uri="{FF2B5EF4-FFF2-40B4-BE49-F238E27FC236}">
                <a16:creationId xmlns:a16="http://schemas.microsoft.com/office/drawing/2014/main" id="{E618848E-693F-C2CA-C27E-FEFF48AB9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6551" b="2"/>
          <a:stretch/>
        </p:blipFill>
        <p:spPr>
          <a:xfrm>
            <a:off x="8436229" y="3429000"/>
            <a:ext cx="3755769" cy="3434333"/>
          </a:xfrm>
          <a:prstGeom prst="rect">
            <a:avLst/>
          </a:prstGeom>
        </p:spPr>
      </p:pic>
      <p:pic>
        <p:nvPicPr>
          <p:cNvPr id="9" name="Obrázek 8" descr="Obsah obrázku venku, sníh, obloha, osoba&#10;&#10;Obsah vygenerovaný umělou inteligencí může být nesprávný.">
            <a:extLst>
              <a:ext uri="{FF2B5EF4-FFF2-40B4-BE49-F238E27FC236}">
                <a16:creationId xmlns:a16="http://schemas.microsoft.com/office/drawing/2014/main" id="{0536825B-46BD-7987-5BBC-335B04B0F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r="-2" b="-2"/>
          <a:stretch/>
        </p:blipFill>
        <p:spPr>
          <a:xfrm>
            <a:off x="1602079" y="-890640"/>
            <a:ext cx="8422764" cy="77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71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7A7C46-FD7D-3D2E-2A21-038A142A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74309-D279-864D-9BF5-5ED0EDA1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3276600" cy="1402470"/>
          </a:xfrm>
        </p:spPr>
        <p:txBody>
          <a:bodyPr anchor="t">
            <a:normAutofit/>
          </a:bodyPr>
          <a:lstStyle/>
          <a:p>
            <a:r>
              <a:rPr lang="cs-CZ" sz="3200" u="sng"/>
              <a:t>Turistické atrakce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ED7224-8A18-7CFC-89E7-42FCF59E2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3142C-3455-3049-B116-0EF6C50F2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551176"/>
            <a:ext cx="3276599" cy="3591207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Lanovka: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Kabinová lanovka jezdí každých 30 minut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Turistické trasy: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Různé trasy vedoucí k vrcholu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Lyžování: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Oblíbené lyžařské středisko v zimě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Restaurace: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</a:t>
            </a:r>
            <a:r>
              <a:rPr lang="cs-CZ" sz="1700">
                <a:latin typeface="Segoe UI" panose="020B0502040204020203" pitchFamily="34" charset="0"/>
              </a:rPr>
              <a:t>Místn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í gastronomie s panoramatickým výhledem.</a:t>
            </a:r>
          </a:p>
          <a:p>
            <a:endParaRPr lang="cs-CZ" sz="1700"/>
          </a:p>
        </p:txBody>
      </p:sp>
      <p:pic>
        <p:nvPicPr>
          <p:cNvPr id="9" name="Obrázek 8" descr="Obsah obrázku venku, sníh, obloha, osoba&#10;&#10;Obsah vygenerovaný umělou inteligencí může být nesprávný.">
            <a:extLst>
              <a:ext uri="{FF2B5EF4-FFF2-40B4-BE49-F238E27FC236}">
                <a16:creationId xmlns:a16="http://schemas.microsoft.com/office/drawing/2014/main" id="{AF58927F-61B6-F1A3-8ADA-B4C662433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r="-2" b="-2"/>
          <a:stretch/>
        </p:blipFill>
        <p:spPr>
          <a:xfrm>
            <a:off x="4713850" y="-1"/>
            <a:ext cx="3727321" cy="3429001"/>
          </a:xfrm>
          <a:prstGeom prst="rect">
            <a:avLst/>
          </a:prstGeom>
        </p:spPr>
      </p:pic>
      <p:pic>
        <p:nvPicPr>
          <p:cNvPr id="7" name="Obrázek 6" descr="Obsah obrázku venku, obloha, strom, osoba&#10;&#10;Obsah vygenerovaný umělou inteligencí může být nesprávný.">
            <a:extLst>
              <a:ext uri="{FF2B5EF4-FFF2-40B4-BE49-F238E27FC236}">
                <a16:creationId xmlns:a16="http://schemas.microsoft.com/office/drawing/2014/main" id="{42A870E2-039E-33F2-33C2-86A8A37E3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7408"/>
          <a:stretch/>
        </p:blipFill>
        <p:spPr>
          <a:xfrm>
            <a:off x="8436229" y="-1"/>
            <a:ext cx="3755771" cy="3429001"/>
          </a:xfrm>
          <a:prstGeom prst="rect">
            <a:avLst/>
          </a:prstGeom>
        </p:spPr>
      </p:pic>
      <p:pic>
        <p:nvPicPr>
          <p:cNvPr id="11" name="Obrázek 10" descr="Obsah obrázku venku, přeprava, obloha, lanovka/tramvaj&#10;&#10;Obsah vygenerovaný umělou inteligencí může být nesprávný.">
            <a:extLst>
              <a:ext uri="{FF2B5EF4-FFF2-40B4-BE49-F238E27FC236}">
                <a16:creationId xmlns:a16="http://schemas.microsoft.com/office/drawing/2014/main" id="{D87A9408-6718-5247-7FF3-00C8466FE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2" b="2"/>
          <a:stretch/>
        </p:blipFill>
        <p:spPr>
          <a:xfrm>
            <a:off x="4713850" y="3429000"/>
            <a:ext cx="3727321" cy="3434333"/>
          </a:xfrm>
          <a:prstGeom prst="rect">
            <a:avLst/>
          </a:prstGeom>
        </p:spPr>
      </p:pic>
      <p:pic>
        <p:nvPicPr>
          <p:cNvPr id="5" name="Obrázek 4" descr="Obsah obrázku nábytek, interiér, budova, konferenční stolek&#10;&#10;Obsah vygenerovaný umělou inteligencí může být nesprávný.">
            <a:extLst>
              <a:ext uri="{FF2B5EF4-FFF2-40B4-BE49-F238E27FC236}">
                <a16:creationId xmlns:a16="http://schemas.microsoft.com/office/drawing/2014/main" id="{6120755D-5403-146D-A36E-DEF7FCBA6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6551" b="2"/>
          <a:stretch/>
        </p:blipFill>
        <p:spPr>
          <a:xfrm>
            <a:off x="8436229" y="3429000"/>
            <a:ext cx="3755769" cy="34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7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3EECFC-653C-A694-1834-67B64D7F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3C22F-31F2-49D8-DE4F-3156E4BF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3276600" cy="1402470"/>
          </a:xfrm>
        </p:spPr>
        <p:txBody>
          <a:bodyPr anchor="t">
            <a:normAutofit/>
          </a:bodyPr>
          <a:lstStyle/>
          <a:p>
            <a:r>
              <a:rPr lang="cs-CZ" sz="3200" u="sng"/>
              <a:t>Turistické atrakce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817B143-6489-F2E6-87E5-213350C2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429FA4-9025-0191-30B9-EFC5A8020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551176"/>
            <a:ext cx="3276599" cy="3591207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Lanovka: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Kabinová lanovka jezdí každých 30 minut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Turistické trasy: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Různé trasy vedoucí k vrcholu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Lyžování: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Oblíbené lyžařské středisko v zimě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Restaurace: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</a:t>
            </a:r>
            <a:r>
              <a:rPr lang="cs-CZ" sz="1700">
                <a:latin typeface="Segoe UI" panose="020B0502040204020203" pitchFamily="34" charset="0"/>
              </a:rPr>
              <a:t>Místn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í gastronomie s panoramatickým výhledem.</a:t>
            </a:r>
          </a:p>
          <a:p>
            <a:endParaRPr lang="cs-CZ" sz="1700"/>
          </a:p>
        </p:txBody>
      </p:sp>
      <p:pic>
        <p:nvPicPr>
          <p:cNvPr id="9" name="Obrázek 8" descr="Obsah obrázku venku, sníh, obloha, osoba&#10;&#10;Obsah vygenerovaný umělou inteligencí může být nesprávný.">
            <a:extLst>
              <a:ext uri="{FF2B5EF4-FFF2-40B4-BE49-F238E27FC236}">
                <a16:creationId xmlns:a16="http://schemas.microsoft.com/office/drawing/2014/main" id="{448BE0D2-78DC-3C6B-1564-408D9B73F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r="-2" b="-2"/>
          <a:stretch/>
        </p:blipFill>
        <p:spPr>
          <a:xfrm>
            <a:off x="4713850" y="-1"/>
            <a:ext cx="3727321" cy="3429001"/>
          </a:xfrm>
          <a:prstGeom prst="rect">
            <a:avLst/>
          </a:prstGeom>
        </p:spPr>
      </p:pic>
      <p:pic>
        <p:nvPicPr>
          <p:cNvPr id="7" name="Obrázek 6" descr="Obsah obrázku venku, obloha, strom, osoba&#10;&#10;Obsah vygenerovaný umělou inteligencí může být nesprávný.">
            <a:extLst>
              <a:ext uri="{FF2B5EF4-FFF2-40B4-BE49-F238E27FC236}">
                <a16:creationId xmlns:a16="http://schemas.microsoft.com/office/drawing/2014/main" id="{777628E0-AD4B-F874-1E01-4ACE5F77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7408"/>
          <a:stretch/>
        </p:blipFill>
        <p:spPr>
          <a:xfrm>
            <a:off x="8436229" y="-1"/>
            <a:ext cx="3755771" cy="3429001"/>
          </a:xfrm>
          <a:prstGeom prst="rect">
            <a:avLst/>
          </a:prstGeom>
        </p:spPr>
      </p:pic>
      <p:pic>
        <p:nvPicPr>
          <p:cNvPr id="11" name="Obrázek 10" descr="Obsah obrázku venku, přeprava, obloha, lanovka/tramvaj&#10;&#10;Obsah vygenerovaný umělou inteligencí může být nesprávný.">
            <a:extLst>
              <a:ext uri="{FF2B5EF4-FFF2-40B4-BE49-F238E27FC236}">
                <a16:creationId xmlns:a16="http://schemas.microsoft.com/office/drawing/2014/main" id="{3A578921-9B33-35A8-B7CD-20AF95B26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2" b="2"/>
          <a:stretch/>
        </p:blipFill>
        <p:spPr>
          <a:xfrm>
            <a:off x="4713850" y="3429000"/>
            <a:ext cx="3727321" cy="3434333"/>
          </a:xfrm>
          <a:prstGeom prst="rect">
            <a:avLst/>
          </a:prstGeom>
        </p:spPr>
      </p:pic>
      <p:pic>
        <p:nvPicPr>
          <p:cNvPr id="5" name="Obrázek 4" descr="Obsah obrázku nábytek, interiér, budova, konferenční stolek&#10;&#10;Obsah vygenerovaný umělou inteligencí může být nesprávný.">
            <a:extLst>
              <a:ext uri="{FF2B5EF4-FFF2-40B4-BE49-F238E27FC236}">
                <a16:creationId xmlns:a16="http://schemas.microsoft.com/office/drawing/2014/main" id="{7A7EDF7F-C552-98D7-D25A-EAC82491C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6551" b="2"/>
          <a:stretch/>
        </p:blipFill>
        <p:spPr>
          <a:xfrm>
            <a:off x="2144893" y="-1"/>
            <a:ext cx="7510835" cy="68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20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198057-E17D-2F2F-5EB2-EB8234FCD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4F4D3-7A33-E835-77F2-8BBBD766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3276600" cy="1402470"/>
          </a:xfrm>
        </p:spPr>
        <p:txBody>
          <a:bodyPr anchor="t">
            <a:normAutofit/>
          </a:bodyPr>
          <a:lstStyle/>
          <a:p>
            <a:r>
              <a:rPr lang="cs-CZ" sz="3200" u="sng"/>
              <a:t>Turistické atrakce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644191-5417-D232-AE8E-454913F14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5FCAC0-FF00-63EC-19EA-6ECE01C22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551176"/>
            <a:ext cx="3276599" cy="3591207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Lanovka: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Kabinová lanovka jezdí každých 30 minut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Turistické trasy: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Různé trasy vedoucí k vrcholu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Lyžování: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Oblíbené lyžařské středisko v zimě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700" b="1" i="0">
                <a:effectLst/>
                <a:latin typeface="Segoe UI" panose="020B0502040204020203" pitchFamily="34" charset="0"/>
              </a:rPr>
              <a:t>Restaurace: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 </a:t>
            </a:r>
            <a:r>
              <a:rPr lang="cs-CZ" sz="1700">
                <a:latin typeface="Segoe UI" panose="020B0502040204020203" pitchFamily="34" charset="0"/>
              </a:rPr>
              <a:t>Místn</a:t>
            </a:r>
            <a:r>
              <a:rPr lang="cs-CZ" sz="1700" b="0" i="0">
                <a:effectLst/>
                <a:latin typeface="Segoe UI" panose="020B0502040204020203" pitchFamily="34" charset="0"/>
              </a:rPr>
              <a:t>í gastronomie s panoramatickým výhledem.</a:t>
            </a:r>
          </a:p>
          <a:p>
            <a:endParaRPr lang="cs-CZ" sz="1700"/>
          </a:p>
        </p:txBody>
      </p:sp>
      <p:pic>
        <p:nvPicPr>
          <p:cNvPr id="9" name="Obrázek 8" descr="Obsah obrázku venku, sníh, obloha, osoba&#10;&#10;Obsah vygenerovaný umělou inteligencí může být nesprávný.">
            <a:extLst>
              <a:ext uri="{FF2B5EF4-FFF2-40B4-BE49-F238E27FC236}">
                <a16:creationId xmlns:a16="http://schemas.microsoft.com/office/drawing/2014/main" id="{9FAF8D27-9CBC-5FF2-0ADE-09884E926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r="-2" b="-2"/>
          <a:stretch/>
        </p:blipFill>
        <p:spPr>
          <a:xfrm>
            <a:off x="4713850" y="-1"/>
            <a:ext cx="3727321" cy="3429001"/>
          </a:xfrm>
          <a:prstGeom prst="rect">
            <a:avLst/>
          </a:prstGeom>
        </p:spPr>
      </p:pic>
      <p:pic>
        <p:nvPicPr>
          <p:cNvPr id="7" name="Obrázek 6" descr="Obsah obrázku venku, obloha, strom, osoba&#10;&#10;Obsah vygenerovaný umělou inteligencí může být nesprávný.">
            <a:extLst>
              <a:ext uri="{FF2B5EF4-FFF2-40B4-BE49-F238E27FC236}">
                <a16:creationId xmlns:a16="http://schemas.microsoft.com/office/drawing/2014/main" id="{BCA19F91-C133-ADAF-7D78-EB2D10FD6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7408"/>
          <a:stretch/>
        </p:blipFill>
        <p:spPr>
          <a:xfrm>
            <a:off x="8436229" y="-1"/>
            <a:ext cx="3755771" cy="3429001"/>
          </a:xfrm>
          <a:prstGeom prst="rect">
            <a:avLst/>
          </a:prstGeom>
        </p:spPr>
      </p:pic>
      <p:pic>
        <p:nvPicPr>
          <p:cNvPr id="11" name="Obrázek 10" descr="Obsah obrázku venku, přeprava, obloha, lanovka/tramvaj&#10;&#10;Obsah vygenerovaný umělou inteligencí může být nesprávný.">
            <a:extLst>
              <a:ext uri="{FF2B5EF4-FFF2-40B4-BE49-F238E27FC236}">
                <a16:creationId xmlns:a16="http://schemas.microsoft.com/office/drawing/2014/main" id="{9DAE9EEF-6C0C-9FDC-9CFB-02EC80232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2" b="2"/>
          <a:stretch/>
        </p:blipFill>
        <p:spPr>
          <a:xfrm>
            <a:off x="4713850" y="3429000"/>
            <a:ext cx="3727321" cy="3434333"/>
          </a:xfrm>
          <a:prstGeom prst="rect">
            <a:avLst/>
          </a:prstGeom>
        </p:spPr>
      </p:pic>
      <p:pic>
        <p:nvPicPr>
          <p:cNvPr id="5" name="Obrázek 4" descr="Obsah obrázku nábytek, interiér, budova, konferenční stolek&#10;&#10;Obsah vygenerovaný umělou inteligencí může být nesprávný.">
            <a:extLst>
              <a:ext uri="{FF2B5EF4-FFF2-40B4-BE49-F238E27FC236}">
                <a16:creationId xmlns:a16="http://schemas.microsoft.com/office/drawing/2014/main" id="{16A84DA4-B571-D9D5-3E06-614713C58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6551" b="2"/>
          <a:stretch/>
        </p:blipFill>
        <p:spPr>
          <a:xfrm>
            <a:off x="8436229" y="3429000"/>
            <a:ext cx="3755769" cy="34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47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99D3DA-AC30-7172-9198-FFFF6856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cs-CZ" sz="4800"/>
              <a:t>Základní informace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B9951-F023-6A8C-6243-B602F84A8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cs-CZ" sz="2000"/>
              <a:t>sever Česka- Jihozápadně od Liberce (Liberecký kraj)</a:t>
            </a:r>
          </a:p>
          <a:p>
            <a:r>
              <a:rPr lang="cs-CZ" sz="2000"/>
              <a:t>Náleží do celku Ještědsko- Kozákovský hřbet (nejvyšší vrchol)</a:t>
            </a:r>
          </a:p>
          <a:p>
            <a:r>
              <a:rPr lang="cs-CZ" sz="2000"/>
              <a:t>výška 1012 m.n.m</a:t>
            </a:r>
          </a:p>
          <a:p>
            <a:r>
              <a:rPr lang="cs-CZ" sz="2000"/>
              <a:t>Nahoře televizní vysílač</a:t>
            </a:r>
          </a:p>
          <a:p>
            <a:r>
              <a:rPr lang="cs-CZ" sz="2000"/>
              <a:t>Dole – Hotel+Restaurace</a:t>
            </a:r>
          </a:p>
          <a:p>
            <a:endParaRPr lang="cs-CZ" sz="20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50BC2C-36AD-15B9-54F7-26E6C2B87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" r="-2" b="-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2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489C6E-BD7D-2107-9C21-12ECD64E7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B60C31-AB8F-9229-CDD7-391404349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4D3BC3-9A56-BDB2-30EF-1FC60135C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FD20A7-EE37-BFE4-BCC3-ACB409B30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A5F739-FDB3-369B-706A-813E20A62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4A26E3-5AEC-2915-AA5D-9E783A87F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2C936C3-E983-4B7F-6D05-FB86F1EC7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4504EB-E567-9283-595C-B898F3AA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cs-CZ" sz="360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291A43-71B6-D7BF-D9A9-11F553ED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1737: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Na vrcholu Ještědu byl vztyčen první kříž</a:t>
            </a:r>
            <a:endParaRPr lang="cs-CZ" sz="1800" b="1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1828: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Zřízen Rohanský pamětní kámen na počest návštěvy knížete Rohana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1907: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Otevření prvního hotelu na Ještědu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Požár původní budovy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1966-1973: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Výstavba současného vysílače a hotelu podle návrhu Karla Hubáčka</a:t>
            </a:r>
          </a:p>
          <a:p>
            <a:pPr>
              <a:buNone/>
            </a:pPr>
            <a:br>
              <a:rPr lang="cs-CZ" sz="1800" dirty="0">
                <a:highlight>
                  <a:srgbClr val="000000"/>
                </a:highlight>
              </a:rPr>
            </a:br>
            <a:endParaRPr lang="cs-CZ" sz="1800" dirty="0">
              <a:highlight>
                <a:srgbClr val="000000"/>
              </a:highlight>
            </a:endParaRPr>
          </a:p>
        </p:txBody>
      </p:sp>
      <p:pic>
        <p:nvPicPr>
          <p:cNvPr id="7" name="Obrázek 6" descr="Obsah obrázku venku, obloha, mrak, hora&#10;&#10;Obsah vygenerovaný umělou inteligencí může být nesprávný.">
            <a:extLst>
              <a:ext uri="{FF2B5EF4-FFF2-40B4-BE49-F238E27FC236}">
                <a16:creationId xmlns:a16="http://schemas.microsoft.com/office/drawing/2014/main" id="{23218249-C201-4BBC-B804-47CB64B58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7" r="-2" b="-2"/>
          <a:stretch/>
        </p:blipFill>
        <p:spPr>
          <a:xfrm>
            <a:off x="6788384" y="613148"/>
            <a:ext cx="2212848" cy="2130052"/>
          </a:xfrm>
          <a:prstGeom prst="rect">
            <a:avLst/>
          </a:prstGeom>
        </p:spPr>
      </p:pic>
      <p:pic>
        <p:nvPicPr>
          <p:cNvPr id="9" name="Obrázek 8" descr="Obsah obrázku venku, zima, příroda, krajina&#10;&#10;Obsah vygenerovaný umělou inteligencí může být nesprávný.">
            <a:extLst>
              <a:ext uri="{FF2B5EF4-FFF2-40B4-BE49-F238E27FC236}">
                <a16:creationId xmlns:a16="http://schemas.microsoft.com/office/drawing/2014/main" id="{AACD34E0-7D3E-F8FC-554B-E288AA975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r="11599" b="1"/>
          <a:stretch/>
        </p:blipFill>
        <p:spPr>
          <a:xfrm>
            <a:off x="9140952" y="613147"/>
            <a:ext cx="2212848" cy="2130052"/>
          </a:xfrm>
          <a:prstGeom prst="rect">
            <a:avLst/>
          </a:prstGeom>
        </p:spPr>
      </p:pic>
      <p:pic>
        <p:nvPicPr>
          <p:cNvPr id="5" name="Obrázek 4" descr="Obsah obrázku venku, dům, obloha, budova&#10;&#10;Obsah vygenerovaný umělou inteligencí může být nesprávný.">
            <a:extLst>
              <a:ext uri="{FF2B5EF4-FFF2-40B4-BE49-F238E27FC236}">
                <a16:creationId xmlns:a16="http://schemas.microsoft.com/office/drawing/2014/main" id="{B099F472-0E7A-56E8-E060-8FEFEB145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2" r="8089" b="-1"/>
          <a:stretch/>
        </p:blipFill>
        <p:spPr>
          <a:xfrm>
            <a:off x="6788383" y="2884516"/>
            <a:ext cx="4565417" cy="332343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E8560B-F3AB-35E6-544D-C6B0C3429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2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A042C51-0ACE-419E-A039-04AD72522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98B844-95E3-591C-DCB0-E5D4F52E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cs-CZ" sz="360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4B824-5A4F-EA54-EFD8-04FF4A7C0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1737: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Na vrcholu Ještědu byl vztyčen první kříž</a:t>
            </a:r>
            <a:endParaRPr lang="cs-CZ" sz="1800" b="1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1828: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Zřízen Rohanský pamětní kámen na počest návštěvy knížete Rohana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1907: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Otevření prvního hotelu na Ještědu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Požár původní budovy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1966-1973: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Výstavba současného vysílače a hotelu podle návrhu Karla Hubáčka</a:t>
            </a:r>
          </a:p>
          <a:p>
            <a:pPr>
              <a:buNone/>
            </a:pPr>
            <a:br>
              <a:rPr lang="cs-CZ" sz="1800" dirty="0">
                <a:highlight>
                  <a:srgbClr val="000000"/>
                </a:highlight>
              </a:rPr>
            </a:br>
            <a:endParaRPr lang="cs-CZ" sz="1800" dirty="0">
              <a:highlight>
                <a:srgbClr val="000000"/>
              </a:highlight>
            </a:endParaRPr>
          </a:p>
        </p:txBody>
      </p:sp>
      <p:pic>
        <p:nvPicPr>
          <p:cNvPr id="9" name="Obrázek 8" descr="Obsah obrázku venku, zima, příroda, krajina&#10;&#10;Obsah vygenerovaný umělou inteligencí může být nesprávný.">
            <a:extLst>
              <a:ext uri="{FF2B5EF4-FFF2-40B4-BE49-F238E27FC236}">
                <a16:creationId xmlns:a16="http://schemas.microsoft.com/office/drawing/2014/main" id="{5C6AE29E-07FB-0F86-F082-085DEF236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r="11599" b="1"/>
          <a:stretch/>
        </p:blipFill>
        <p:spPr>
          <a:xfrm>
            <a:off x="9140952" y="613147"/>
            <a:ext cx="2212848" cy="2130052"/>
          </a:xfrm>
          <a:prstGeom prst="rect">
            <a:avLst/>
          </a:prstGeom>
        </p:spPr>
      </p:pic>
      <p:pic>
        <p:nvPicPr>
          <p:cNvPr id="5" name="Obrázek 4" descr="Obsah obrázku venku, dům, obloha, budova&#10;&#10;Obsah vygenerovaný umělou inteligencí může být nesprávný.">
            <a:extLst>
              <a:ext uri="{FF2B5EF4-FFF2-40B4-BE49-F238E27FC236}">
                <a16:creationId xmlns:a16="http://schemas.microsoft.com/office/drawing/2014/main" id="{1F367150-8868-6186-7B57-A6C219426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2" r="8089" b="-1"/>
          <a:stretch/>
        </p:blipFill>
        <p:spPr>
          <a:xfrm>
            <a:off x="6788383" y="2884516"/>
            <a:ext cx="4565417" cy="332343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venku, obloha, mrak, hora&#10;&#10;Obsah vygenerovaný umělou inteligencí může být nesprávný.">
            <a:extLst>
              <a:ext uri="{FF2B5EF4-FFF2-40B4-BE49-F238E27FC236}">
                <a16:creationId xmlns:a16="http://schemas.microsoft.com/office/drawing/2014/main" id="{EF71E1B7-C369-18AC-3548-4211F9E33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7" r="-2" b="-2"/>
          <a:stretch/>
        </p:blipFill>
        <p:spPr>
          <a:xfrm>
            <a:off x="2490872" y="195037"/>
            <a:ext cx="6931802" cy="66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83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6830B2-4D8F-F8C6-DA8B-D8B9ADE55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F5051CC-BAA5-137E-4DDD-F50561411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401B73-9996-2172-19D8-24820623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E8753E-9251-40DD-6150-E894AAD85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25C75E-EAAC-E9E0-AD4F-9ACDE6108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7AC779-C50B-3979-DD23-DB2EA1C98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1AF7291-AF0E-70B7-8ABE-93D0EF8B4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89E62C-93C3-34DF-CE2B-4618CED0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cs-CZ" sz="360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BC924-6983-2CC9-DB49-CC955C631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1737: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Na vrcholu Ještědu byl vztyčen první kříž</a:t>
            </a:r>
            <a:endParaRPr lang="cs-CZ" sz="1800" b="1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1828: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Zřízen Rohanský pamětní kámen na počest návštěvy knížete Rohana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1907: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Otevření prvního hotelu na Ještědu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Požár původní budovy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1966-1973: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Výstavba současného vysílače a hotelu podle návrhu Karla Hubáčka</a:t>
            </a:r>
          </a:p>
          <a:p>
            <a:pPr>
              <a:buNone/>
            </a:pPr>
            <a:br>
              <a:rPr lang="cs-CZ" sz="1800" dirty="0">
                <a:highlight>
                  <a:srgbClr val="000000"/>
                </a:highlight>
              </a:rPr>
            </a:br>
            <a:endParaRPr lang="cs-CZ" sz="1800" dirty="0">
              <a:highlight>
                <a:srgbClr val="000000"/>
              </a:highlight>
            </a:endParaRPr>
          </a:p>
        </p:txBody>
      </p:sp>
      <p:pic>
        <p:nvPicPr>
          <p:cNvPr id="7" name="Obrázek 6" descr="Obsah obrázku venku, obloha, mrak, hora&#10;&#10;Obsah vygenerovaný umělou inteligencí může být nesprávný.">
            <a:extLst>
              <a:ext uri="{FF2B5EF4-FFF2-40B4-BE49-F238E27FC236}">
                <a16:creationId xmlns:a16="http://schemas.microsoft.com/office/drawing/2014/main" id="{E54F00F0-7175-97B1-ABC7-FBF94959A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7" r="-2" b="-2"/>
          <a:stretch/>
        </p:blipFill>
        <p:spPr>
          <a:xfrm>
            <a:off x="6788384" y="613148"/>
            <a:ext cx="2212848" cy="2130052"/>
          </a:xfrm>
          <a:prstGeom prst="rect">
            <a:avLst/>
          </a:prstGeom>
        </p:spPr>
      </p:pic>
      <p:pic>
        <p:nvPicPr>
          <p:cNvPr id="9" name="Obrázek 8" descr="Obsah obrázku venku, zima, příroda, krajina&#10;&#10;Obsah vygenerovaný umělou inteligencí může být nesprávný.">
            <a:extLst>
              <a:ext uri="{FF2B5EF4-FFF2-40B4-BE49-F238E27FC236}">
                <a16:creationId xmlns:a16="http://schemas.microsoft.com/office/drawing/2014/main" id="{F23340AF-CC1D-1DF6-AC1F-7551CFA14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r="11599" b="1"/>
          <a:stretch/>
        </p:blipFill>
        <p:spPr>
          <a:xfrm>
            <a:off x="9140952" y="613147"/>
            <a:ext cx="2212848" cy="2130052"/>
          </a:xfrm>
          <a:prstGeom prst="rect">
            <a:avLst/>
          </a:prstGeom>
        </p:spPr>
      </p:pic>
      <p:pic>
        <p:nvPicPr>
          <p:cNvPr id="5" name="Obrázek 4" descr="Obsah obrázku venku, dům, obloha, budova&#10;&#10;Obsah vygenerovaný umělou inteligencí může být nesprávný.">
            <a:extLst>
              <a:ext uri="{FF2B5EF4-FFF2-40B4-BE49-F238E27FC236}">
                <a16:creationId xmlns:a16="http://schemas.microsoft.com/office/drawing/2014/main" id="{EF58152F-41DD-D8AF-D3AB-D77710E0F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2" r="8089" b="-1"/>
          <a:stretch/>
        </p:blipFill>
        <p:spPr>
          <a:xfrm>
            <a:off x="6788383" y="2884516"/>
            <a:ext cx="4565417" cy="332343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9BD02F-4FF3-5A07-662E-AA351841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4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45F91-C894-A25D-3B2D-94F1D8328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B8EB51C-8A4A-D210-92AE-4CB8B990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972E58-E1A5-6505-1DB0-4AFF7693F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D6FA75-73B0-8AF6-FCD7-B3E0196C4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4B70CE-C495-E7A7-A12C-936D0AA58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84FAAE-FC06-CB91-3DAA-CE7D33648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3A8160E-8D07-0485-0027-D4F7C1839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A65D11-9198-8AF4-A9FF-7ECD83F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cs-CZ" sz="360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DD8C55-A392-ED06-8CDE-50C71E29F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1737: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Na vrcholu Ještědu byl vztyčen první kříž</a:t>
            </a:r>
            <a:endParaRPr lang="cs-CZ" sz="1800" b="1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1828: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Zřízen Rohanský pamětní kámen na počest návštěvy knížete Rohana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1907: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Otevření prvního hotelu na Ještědu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Požár původní budovy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1966-1973: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Výstavba současného vysílače a hotelu podle návrhu Karla Hubáčka</a:t>
            </a:r>
          </a:p>
          <a:p>
            <a:pPr>
              <a:buNone/>
            </a:pPr>
            <a:br>
              <a:rPr lang="cs-CZ" sz="1800" dirty="0">
                <a:highlight>
                  <a:srgbClr val="000000"/>
                </a:highlight>
              </a:rPr>
            </a:br>
            <a:endParaRPr lang="cs-CZ" sz="1800" dirty="0">
              <a:highlight>
                <a:srgbClr val="000000"/>
              </a:highlight>
            </a:endParaRPr>
          </a:p>
        </p:txBody>
      </p:sp>
      <p:pic>
        <p:nvPicPr>
          <p:cNvPr id="7" name="Obrázek 6" descr="Obsah obrázku venku, obloha, mrak, hora&#10;&#10;Obsah vygenerovaný umělou inteligencí může být nesprávný.">
            <a:extLst>
              <a:ext uri="{FF2B5EF4-FFF2-40B4-BE49-F238E27FC236}">
                <a16:creationId xmlns:a16="http://schemas.microsoft.com/office/drawing/2014/main" id="{C792E78B-C0A1-E330-3740-F2FC663FF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7" r="-2" b="-2"/>
          <a:stretch/>
        </p:blipFill>
        <p:spPr>
          <a:xfrm>
            <a:off x="6788384" y="613148"/>
            <a:ext cx="2212848" cy="2130052"/>
          </a:xfrm>
          <a:prstGeom prst="rect">
            <a:avLst/>
          </a:prstGeom>
        </p:spPr>
      </p:pic>
      <p:pic>
        <p:nvPicPr>
          <p:cNvPr id="9" name="Obrázek 8" descr="Obsah obrázku venku, zima, příroda, krajina&#10;&#10;Obsah vygenerovaný umělou inteligencí může být nesprávný.">
            <a:extLst>
              <a:ext uri="{FF2B5EF4-FFF2-40B4-BE49-F238E27FC236}">
                <a16:creationId xmlns:a16="http://schemas.microsoft.com/office/drawing/2014/main" id="{00EE19C2-AC36-1815-7EEB-E87F6345D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r="11599" b="1"/>
          <a:stretch/>
        </p:blipFill>
        <p:spPr>
          <a:xfrm>
            <a:off x="9140952" y="613147"/>
            <a:ext cx="2212848" cy="2130052"/>
          </a:xfrm>
          <a:prstGeom prst="rect">
            <a:avLst/>
          </a:prstGeom>
        </p:spPr>
      </p:pic>
      <p:pic>
        <p:nvPicPr>
          <p:cNvPr id="5" name="Obrázek 4" descr="Obsah obrázku venku, dům, obloha, budova&#10;&#10;Obsah vygenerovaný umělou inteligencí může být nesprávný.">
            <a:extLst>
              <a:ext uri="{FF2B5EF4-FFF2-40B4-BE49-F238E27FC236}">
                <a16:creationId xmlns:a16="http://schemas.microsoft.com/office/drawing/2014/main" id="{435BED06-24E2-88EC-04BF-C89976AE0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2" r="8089" b="-1"/>
          <a:stretch/>
        </p:blipFill>
        <p:spPr>
          <a:xfrm>
            <a:off x="1890340" y="572610"/>
            <a:ext cx="8117726" cy="590936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44D92A-34F2-1060-AA4F-F47C181AF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42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773CE5-34EA-048C-2AB9-87A21C6EF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F75793B-AA60-7540-93AC-BFF14E8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46416E-EF37-97E9-230F-5E99E10CC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3B1939-FF04-9B34-B545-AF5029056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E2B7B5-CC3A-9B9E-E1A7-70579F11A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B25D50-1A2F-CBFA-93D0-93DBFE3C2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43A66D6-5B17-709C-4842-8B00367B7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2B9A32-7E03-E031-1414-8DA3ED88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cs-CZ" sz="360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EE141B-F6A4-CB08-D9E9-175CFB41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1737: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Na vrcholu Ještědu byl vztyčen první kříž</a:t>
            </a:r>
            <a:endParaRPr lang="cs-CZ" sz="1800" b="1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1828: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Zřízen Rohanský pamětní kámen na počest návštěvy knížete Rohana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1907: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Otevření prvního hotelu na Ještědu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Požár původní budovy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1966-1973: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Výstavba současného vysílače a hotelu podle návrhu Karla Hubáčka</a:t>
            </a:r>
          </a:p>
          <a:p>
            <a:pPr>
              <a:buNone/>
            </a:pPr>
            <a:br>
              <a:rPr lang="cs-CZ" sz="1800" dirty="0">
                <a:highlight>
                  <a:srgbClr val="000000"/>
                </a:highlight>
              </a:rPr>
            </a:br>
            <a:endParaRPr lang="cs-CZ" sz="1800" dirty="0">
              <a:highlight>
                <a:srgbClr val="000000"/>
              </a:highlight>
            </a:endParaRPr>
          </a:p>
        </p:txBody>
      </p:sp>
      <p:pic>
        <p:nvPicPr>
          <p:cNvPr id="7" name="Obrázek 6" descr="Obsah obrázku venku, obloha, mrak, hora&#10;&#10;Obsah vygenerovaný umělou inteligencí může být nesprávný.">
            <a:extLst>
              <a:ext uri="{FF2B5EF4-FFF2-40B4-BE49-F238E27FC236}">
                <a16:creationId xmlns:a16="http://schemas.microsoft.com/office/drawing/2014/main" id="{280D26A9-3A8A-9B8E-D9A2-365208783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7" r="-2" b="-2"/>
          <a:stretch/>
        </p:blipFill>
        <p:spPr>
          <a:xfrm>
            <a:off x="6788384" y="613148"/>
            <a:ext cx="2212848" cy="2130052"/>
          </a:xfrm>
          <a:prstGeom prst="rect">
            <a:avLst/>
          </a:prstGeom>
        </p:spPr>
      </p:pic>
      <p:pic>
        <p:nvPicPr>
          <p:cNvPr id="9" name="Obrázek 8" descr="Obsah obrázku venku, zima, příroda, krajina&#10;&#10;Obsah vygenerovaný umělou inteligencí může být nesprávný.">
            <a:extLst>
              <a:ext uri="{FF2B5EF4-FFF2-40B4-BE49-F238E27FC236}">
                <a16:creationId xmlns:a16="http://schemas.microsoft.com/office/drawing/2014/main" id="{6B55736D-9806-240C-293F-034177B6B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r="11599" b="1"/>
          <a:stretch/>
        </p:blipFill>
        <p:spPr>
          <a:xfrm>
            <a:off x="9140952" y="613147"/>
            <a:ext cx="2212848" cy="2130052"/>
          </a:xfrm>
          <a:prstGeom prst="rect">
            <a:avLst/>
          </a:prstGeom>
        </p:spPr>
      </p:pic>
      <p:pic>
        <p:nvPicPr>
          <p:cNvPr id="5" name="Obrázek 4" descr="Obsah obrázku venku, dům, obloha, budova&#10;&#10;Obsah vygenerovaný umělou inteligencí může být nesprávný.">
            <a:extLst>
              <a:ext uri="{FF2B5EF4-FFF2-40B4-BE49-F238E27FC236}">
                <a16:creationId xmlns:a16="http://schemas.microsoft.com/office/drawing/2014/main" id="{A4ADC3F2-DB70-4E25-DE5B-569B2119F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2" r="8089" b="-1"/>
          <a:stretch/>
        </p:blipFill>
        <p:spPr>
          <a:xfrm>
            <a:off x="6788383" y="2884516"/>
            <a:ext cx="4565417" cy="332343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C83CE20-5577-2292-9A01-2BD347728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396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0C523B-972A-963A-B5A0-632E3F8CE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49A0AEE-11C6-1A44-4B34-5918BEB3B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6C6532-98F0-F4A0-A0CE-1EF777308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FC0FF4-90D6-95EF-D8E6-E3BDC18F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B8FED0F-618C-B792-C3B6-77608915E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0BF22C-11B2-2A9C-7163-43CBAAAAA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D368771-E51D-1B50-4C05-67BC611C4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DB1A27-1EF1-370F-9CCD-3CD4BC79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cs-CZ" sz="360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198103-84C7-B368-06AD-2A6F52C1F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1737: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Na vrcholu Ještědu byl vztyčen první kříž</a:t>
            </a:r>
            <a:endParaRPr lang="cs-CZ" sz="1800" b="1" i="0" dirty="0">
              <a:effectLst/>
              <a:latin typeface="Segoe UI" panose="020B0502040204020203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1828: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Zřízen Rohanský pamětní kámen na počest návštěvy knížete Rohana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1907: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Otevření prvního hotelu na Ještědu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Požár původní budovy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Segoe UI" panose="020B0502040204020203" pitchFamily="34" charset="0"/>
              </a:rPr>
              <a:t>1966-1973:</a:t>
            </a:r>
            <a:r>
              <a:rPr lang="cs-CZ" sz="1800" b="0" i="0" dirty="0">
                <a:effectLst/>
                <a:latin typeface="Segoe UI" panose="020B0502040204020203" pitchFamily="34" charset="0"/>
              </a:rPr>
              <a:t> Výstavba současného vysílače a hotelu podle návrhu Karla Hubáčka</a:t>
            </a:r>
          </a:p>
          <a:p>
            <a:pPr>
              <a:buNone/>
            </a:pPr>
            <a:br>
              <a:rPr lang="cs-CZ" sz="1800" dirty="0">
                <a:highlight>
                  <a:srgbClr val="000000"/>
                </a:highlight>
              </a:rPr>
            </a:br>
            <a:endParaRPr lang="cs-CZ" sz="1800" dirty="0">
              <a:highlight>
                <a:srgbClr val="000000"/>
              </a:highlight>
            </a:endParaRPr>
          </a:p>
        </p:txBody>
      </p:sp>
      <p:pic>
        <p:nvPicPr>
          <p:cNvPr id="7" name="Obrázek 6" descr="Obsah obrázku venku, obloha, mrak, hora&#10;&#10;Obsah vygenerovaný umělou inteligencí může být nesprávný.">
            <a:extLst>
              <a:ext uri="{FF2B5EF4-FFF2-40B4-BE49-F238E27FC236}">
                <a16:creationId xmlns:a16="http://schemas.microsoft.com/office/drawing/2014/main" id="{623F3FEA-C9D4-4C49-04AB-3821C5B83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7" r="-2" b="-2"/>
          <a:stretch/>
        </p:blipFill>
        <p:spPr>
          <a:xfrm>
            <a:off x="6788384" y="613148"/>
            <a:ext cx="2212848" cy="2130052"/>
          </a:xfrm>
          <a:prstGeom prst="rect">
            <a:avLst/>
          </a:prstGeom>
        </p:spPr>
      </p:pic>
      <p:pic>
        <p:nvPicPr>
          <p:cNvPr id="5" name="Obrázek 4" descr="Obsah obrázku venku, dům, obloha, budova&#10;&#10;Obsah vygenerovaný umělou inteligencí může být nesprávný.">
            <a:extLst>
              <a:ext uri="{FF2B5EF4-FFF2-40B4-BE49-F238E27FC236}">
                <a16:creationId xmlns:a16="http://schemas.microsoft.com/office/drawing/2014/main" id="{0879E50B-0CE7-CBA6-F911-A97E9082A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2" r="8089" b="-1"/>
          <a:stretch/>
        </p:blipFill>
        <p:spPr>
          <a:xfrm>
            <a:off x="6788383" y="2884516"/>
            <a:ext cx="4565417" cy="332343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5CB534-169D-F29E-0F89-ED4961A0F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 descr="Obsah obrázku venku, zima, příroda, krajina&#10;&#10;Obsah vygenerovaný umělou inteligencí může být nesprávný.">
            <a:extLst>
              <a:ext uri="{FF2B5EF4-FFF2-40B4-BE49-F238E27FC236}">
                <a16:creationId xmlns:a16="http://schemas.microsoft.com/office/drawing/2014/main" id="{E836EF32-F10A-9A4C-BE9B-38F5C2D5B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r="11599" b="1"/>
          <a:stretch/>
        </p:blipFill>
        <p:spPr>
          <a:xfrm>
            <a:off x="2491193" y="104273"/>
            <a:ext cx="7047090" cy="678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33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E1415C04043545BF325E66DA75B07E" ma:contentTypeVersion="13" ma:contentTypeDescription="Vytvoří nový dokument" ma:contentTypeScope="" ma:versionID="8291fcb60c7a8fe6124a05962d8b6ab2">
  <xsd:schema xmlns:xsd="http://www.w3.org/2001/XMLSchema" xmlns:xs="http://www.w3.org/2001/XMLSchema" xmlns:p="http://schemas.microsoft.com/office/2006/metadata/properties" xmlns:ns3="a7bc922e-9653-4ea4-a9f4-eb65eaf8f6a0" xmlns:ns4="59ecbeef-926b-4ee0-aa82-b4952cb017c7" targetNamespace="http://schemas.microsoft.com/office/2006/metadata/properties" ma:root="true" ma:fieldsID="6bb6050509c7fe920e37b8f611be8999" ns3:_="" ns4:_="">
    <xsd:import namespace="a7bc922e-9653-4ea4-a9f4-eb65eaf8f6a0"/>
    <xsd:import namespace="59ecbeef-926b-4ee0-aa82-b4952cb017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c922e-9653-4ea4-a9f4-eb65eaf8f6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cbeef-926b-4ee0-aa82-b4952cb017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7bc922e-9653-4ea4-a9f4-eb65eaf8f6a0" xsi:nil="true"/>
  </documentManagement>
</p:properties>
</file>

<file path=customXml/itemProps1.xml><?xml version="1.0" encoding="utf-8"?>
<ds:datastoreItem xmlns:ds="http://schemas.openxmlformats.org/officeDocument/2006/customXml" ds:itemID="{86537F87-766A-4A05-A4DC-7C5E3666B2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554BD3-A379-42EA-8E3D-0E7EC608E9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bc922e-9653-4ea4-a9f4-eb65eaf8f6a0"/>
    <ds:schemaRef ds:uri="59ecbeef-926b-4ee0-aa82-b4952cb017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6B8ED8-74F2-42D2-9570-43F1E4769B2A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9ecbeef-926b-4ee0-aa82-b4952cb017c7"/>
    <ds:schemaRef ds:uri="a7bc922e-9653-4ea4-a9f4-eb65eaf8f6a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906</Words>
  <Application>Microsoft Office PowerPoint</Application>
  <PresentationFormat>Širokoúhlá obrazovka</PresentationFormat>
  <Paragraphs>143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Google Sans</vt:lpstr>
      <vt:lpstr>Segoe UI</vt:lpstr>
      <vt:lpstr>Motiv Office</vt:lpstr>
      <vt:lpstr>JEŠTĚD</vt:lpstr>
      <vt:lpstr>Obsah</vt:lpstr>
      <vt:lpstr>Základní informace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Zajímavosti</vt:lpstr>
      <vt:lpstr>Přírodní okolí</vt:lpstr>
      <vt:lpstr>Přírodní okolí</vt:lpstr>
      <vt:lpstr>Přírodní okolí</vt:lpstr>
      <vt:lpstr>Přírodní okolí</vt:lpstr>
      <vt:lpstr>Přírodní okolí</vt:lpstr>
      <vt:lpstr>Turistické atrakce</vt:lpstr>
      <vt:lpstr>Turistické atrakce</vt:lpstr>
      <vt:lpstr>Turistické atrakce</vt:lpstr>
      <vt:lpstr>Turistické atrakce</vt:lpstr>
      <vt:lpstr>Turistické atrakce</vt:lpstr>
      <vt:lpstr>Turistické atrakce</vt:lpstr>
      <vt:lpstr>Turistické atrakce</vt:lpstr>
      <vt:lpstr>Turistické atrakce</vt:lpstr>
      <vt:lpstr>Turistické atrakce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Míča Tomáš</dc:creator>
  <cp:lastModifiedBy>Míča Tomáš</cp:lastModifiedBy>
  <cp:revision>2</cp:revision>
  <dcterms:created xsi:type="dcterms:W3CDTF">2025-03-12T16:04:23Z</dcterms:created>
  <dcterms:modified xsi:type="dcterms:W3CDTF">2025-05-15T17:42:58Z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0x01010034E1415C04043545BF325E66DA75B07E</vt:lpwstr>
  </property>
</Properties>
</file>